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Montserrat"/>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84">
          <p15:clr>
            <a:srgbClr val="A4A3A4"/>
          </p15:clr>
        </p15:guide>
        <p15:guide id="2" pos="19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784" orient="horz"/>
        <p:guide pos="196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6.xml"/><Relationship Id="rId33" Type="http://schemas.openxmlformats.org/officeDocument/2006/relationships/font" Target="fonts/Montserrat-boldItalic.fntdata"/><Relationship Id="rId10" Type="http://schemas.openxmlformats.org/officeDocument/2006/relationships/slide" Target="slides/slide5.xml"/><Relationship Id="rId32" Type="http://schemas.openxmlformats.org/officeDocument/2006/relationships/font" Target="fonts/Montserrat-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4a5be09537_3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4a5be09537_3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46e61823db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46e61823db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46e61823db_5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46e61823db_5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46e61823db_5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46e61823db_5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4a695450d2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4a695450d2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4a3f99319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4a3f99319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4a695450d2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4a695450d2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4a695450d2_5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4a695450d2_5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4a695450d2_5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4a695450d2_5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4a695450d2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4a695450d2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Hover Text Help Icon (Navigation Tips)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46e61823db_7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46e61823db_7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2"/>
                </a:solidFill>
              </a:rPr>
              <a:t>Around the world, women face barriers to education caused by poverty, cultural norms, poor infrastructure, violence and political instability. Better educated women tend to be healthier, participate more in the formal labor market, earn higher incomes, have fewer children, marry at a later age, and enable better health care and education for their children.  All these factors combined can improve the lives of a nation’s citizens.</a:t>
            </a:r>
            <a:endParaRPr sz="1800">
              <a:solidFill>
                <a:schemeClr val="dk2"/>
              </a:solidFill>
            </a:endParaRPr>
          </a:p>
          <a:p>
            <a:pPr indent="0" lvl="0" marL="0" rtl="0" algn="l">
              <a:lnSpc>
                <a:spcPct val="115000"/>
              </a:lnSpc>
              <a:spcBef>
                <a:spcPts val="1600"/>
              </a:spcBef>
              <a:spcAft>
                <a:spcPts val="0"/>
              </a:spcAft>
              <a:buNone/>
            </a:pPr>
            <a:r>
              <a:rPr lang="en" sz="1800">
                <a:solidFill>
                  <a:schemeClr val="dk2"/>
                </a:solidFill>
              </a:rPr>
              <a:t>Our goal is to enable users to efficiently discover, compare and explore educational opportunities for women around the world and aid in the iterative cycle of data exploration, hypotheses generation, testing and insights that ultimately lead to policies that eliminate the education gender gap.</a:t>
            </a:r>
            <a:endParaRPr sz="1800">
              <a:solidFill>
                <a:schemeClr val="dk2"/>
              </a:solidFill>
            </a:endParaRPr>
          </a:p>
          <a:p>
            <a:pPr indent="0" lvl="0" marL="0" rtl="0" algn="l">
              <a:lnSpc>
                <a:spcPct val="115000"/>
              </a:lnSpc>
              <a:spcBef>
                <a:spcPts val="1600"/>
              </a:spcBef>
              <a:spcAft>
                <a:spcPts val="0"/>
              </a:spcAft>
              <a:buNone/>
            </a:pPr>
            <a:r>
              <a:t/>
            </a:r>
            <a:endParaRPr sz="1800">
              <a:solidFill>
                <a:schemeClr val="dk2"/>
              </a:solidFill>
            </a:endParaRPr>
          </a:p>
          <a:p>
            <a:pPr indent="0" lvl="0" marL="0" rtl="0" algn="l">
              <a:lnSpc>
                <a:spcPct val="115000"/>
              </a:lnSpc>
              <a:spcBef>
                <a:spcPts val="1600"/>
              </a:spcBef>
              <a:spcAft>
                <a:spcPts val="1600"/>
              </a:spcAft>
              <a:buClr>
                <a:schemeClr val="dk1"/>
              </a:buClr>
              <a:buSzPts val="1100"/>
              <a:buFont typeface="Arial"/>
              <a:buNone/>
            </a:pPr>
            <a:r>
              <a:t/>
            </a:r>
            <a:endParaRPr sz="1800">
              <a:solidFill>
                <a:schemeClr val="dk2"/>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46e61823db_5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46e61823db_5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4a3f99319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4a3f99319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4a644f355b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4a644f355b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4a644f355b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4a644f355b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Hover Text Help Icon (Navigation Tips)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g46e1b94b1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46e1b94b1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6e61823db_7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6e61823db_7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3000"/>
              </a:lnSpc>
              <a:spcBef>
                <a:spcPts val="0"/>
              </a:spcBef>
              <a:spcAft>
                <a:spcPts val="600"/>
              </a:spcAft>
              <a:buClr>
                <a:schemeClr val="dk1"/>
              </a:buClr>
              <a:buSzPts val="1100"/>
              <a:buFont typeface="Arial"/>
              <a:buNone/>
            </a:pPr>
            <a:r>
              <a:rPr lang="en" sz="1300">
                <a:solidFill>
                  <a:schemeClr val="dk2"/>
                </a:solidFill>
              </a:rPr>
              <a:t>The World Bank EdStats All Indicator Query dataset holds around 4,000 internationally comparable features that describe education access, progression, completion, literacy, teachers, population, and expenditures. EdStats covers over 200 countries dating back to 1970.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a5be09537_3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a5be09537_3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46e61823db_5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6e61823db_5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46e61823db_5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46e61823db_5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4a5be09537_3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a5be09537_3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4a5be09537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4a5be09537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4a5be09537_3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4a5be09537_3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4.png"/><Relationship Id="rId6"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1.png"/><Relationship Id="rId5"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7.png"/><Relationship Id="rId6"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2.png"/><Relationship Id="rId6" Type="http://schemas.openxmlformats.org/officeDocument/2006/relationships/image" Target="../media/image3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png"/><Relationship Id="rId4" Type="http://schemas.openxmlformats.org/officeDocument/2006/relationships/image" Target="../media/image1.png"/><Relationship Id="rId5"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9.png"/><Relationship Id="rId6"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8.png"/><Relationship Id="rId6"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6.png"/><Relationship Id="rId6" Type="http://schemas.openxmlformats.org/officeDocument/2006/relationships/image" Target="../media/image2.png"/><Relationship Id="rId7" Type="http://schemas.openxmlformats.org/officeDocument/2006/relationships/image" Target="../media/image32.png"/><Relationship Id="rId8"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24.png"/><Relationship Id="rId7"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0"/>
          </a:xfrm>
          <a:prstGeom prst="rect">
            <a:avLst/>
          </a:prstGeom>
          <a:noFill/>
          <a:ln>
            <a:noFill/>
          </a:ln>
        </p:spPr>
      </p:pic>
      <p:sp>
        <p:nvSpPr>
          <p:cNvPr id="55" name="Google Shape;55;p13"/>
          <p:cNvSpPr txBox="1"/>
          <p:nvPr>
            <p:ph type="ctrTitle"/>
          </p:nvPr>
        </p:nvSpPr>
        <p:spPr>
          <a:xfrm>
            <a:off x="311700" y="896975"/>
            <a:ext cx="8520600" cy="14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rgbClr val="FFFFFF"/>
                </a:solidFill>
              </a:rPr>
              <a:t>W209 Final Presentation</a:t>
            </a:r>
            <a:endParaRPr sz="2400">
              <a:solidFill>
                <a:srgbClr val="FFFFFF"/>
              </a:solidFill>
            </a:endParaRPr>
          </a:p>
          <a:p>
            <a:pPr indent="0" lvl="0" marL="0" rtl="0" algn="ctr">
              <a:spcBef>
                <a:spcPts val="0"/>
              </a:spcBef>
              <a:spcAft>
                <a:spcPts val="0"/>
              </a:spcAft>
              <a:buNone/>
            </a:pPr>
            <a:r>
              <a:rPr b="1" lang="en" sz="3600">
                <a:solidFill>
                  <a:srgbClr val="FFFFFF"/>
                </a:solidFill>
              </a:rPr>
              <a:t>Explore And Visualize Educational Opportunities for Women</a:t>
            </a:r>
            <a:endParaRPr sz="3600"/>
          </a:p>
        </p:txBody>
      </p:sp>
      <p:sp>
        <p:nvSpPr>
          <p:cNvPr id="56" name="Google Shape;56;p13"/>
          <p:cNvSpPr txBox="1"/>
          <p:nvPr>
            <p:ph idx="1" type="subTitle"/>
          </p:nvPr>
        </p:nvSpPr>
        <p:spPr>
          <a:xfrm>
            <a:off x="7616550" y="3596525"/>
            <a:ext cx="1474200" cy="1428300"/>
          </a:xfrm>
          <a:prstGeom prst="rect">
            <a:avLst/>
          </a:prstGeom>
        </p:spPr>
        <p:txBody>
          <a:bodyPr anchorCtr="0" anchor="t" bIns="91425" lIns="91425" spcFirstLastPara="1" rIns="91425" wrap="square" tIns="91425">
            <a:noAutofit/>
          </a:bodyPr>
          <a:lstStyle/>
          <a:p>
            <a:pPr indent="0" lvl="0" marL="0" rtl="0" algn="r">
              <a:lnSpc>
                <a:spcPct val="115000"/>
              </a:lnSpc>
              <a:spcBef>
                <a:spcPts val="400"/>
              </a:spcBef>
              <a:spcAft>
                <a:spcPts val="0"/>
              </a:spcAft>
              <a:buClr>
                <a:schemeClr val="dk1"/>
              </a:buClr>
              <a:buSzPts val="1100"/>
              <a:buFont typeface="Arial"/>
              <a:buNone/>
            </a:pPr>
            <a:r>
              <a:rPr lang="en" sz="1400">
                <a:solidFill>
                  <a:srgbClr val="A6D5D9"/>
                </a:solidFill>
              </a:rPr>
              <a:t>Charlene Chen</a:t>
            </a:r>
            <a:endParaRPr sz="1400">
              <a:solidFill>
                <a:srgbClr val="A6D5D9"/>
              </a:solidFill>
            </a:endParaRPr>
          </a:p>
          <a:p>
            <a:pPr indent="0" lvl="0" marL="0" rtl="0" algn="r">
              <a:lnSpc>
                <a:spcPct val="115000"/>
              </a:lnSpc>
              <a:spcBef>
                <a:spcPts val="400"/>
              </a:spcBef>
              <a:spcAft>
                <a:spcPts val="0"/>
              </a:spcAft>
              <a:buClr>
                <a:schemeClr val="dk1"/>
              </a:buClr>
              <a:buSzPts val="1100"/>
              <a:buFont typeface="Arial"/>
              <a:buNone/>
            </a:pPr>
            <a:r>
              <a:rPr lang="en" sz="1400">
                <a:solidFill>
                  <a:srgbClr val="A6D5D9"/>
                </a:solidFill>
              </a:rPr>
              <a:t>Divya Babu</a:t>
            </a:r>
            <a:endParaRPr sz="1400">
              <a:solidFill>
                <a:srgbClr val="A6D5D9"/>
              </a:solidFill>
            </a:endParaRPr>
          </a:p>
          <a:p>
            <a:pPr indent="0" lvl="0" marL="0" rtl="0" algn="r">
              <a:lnSpc>
                <a:spcPct val="115000"/>
              </a:lnSpc>
              <a:spcBef>
                <a:spcPts val="400"/>
              </a:spcBef>
              <a:spcAft>
                <a:spcPts val="0"/>
              </a:spcAft>
              <a:buClr>
                <a:schemeClr val="dk1"/>
              </a:buClr>
              <a:buSzPts val="1100"/>
              <a:buFont typeface="Arial"/>
              <a:buNone/>
            </a:pPr>
            <a:r>
              <a:rPr lang="en" sz="1400">
                <a:solidFill>
                  <a:srgbClr val="A6D5D9"/>
                </a:solidFill>
              </a:rPr>
              <a:t>Matt Thielen</a:t>
            </a:r>
            <a:endParaRPr sz="1400">
              <a:solidFill>
                <a:srgbClr val="A6D5D9"/>
              </a:solidFill>
            </a:endParaRPr>
          </a:p>
          <a:p>
            <a:pPr indent="0" lvl="0" marL="0" rtl="0" algn="r">
              <a:lnSpc>
                <a:spcPct val="115000"/>
              </a:lnSpc>
              <a:spcBef>
                <a:spcPts val="400"/>
              </a:spcBef>
              <a:spcAft>
                <a:spcPts val="0"/>
              </a:spcAft>
              <a:buClr>
                <a:schemeClr val="dk1"/>
              </a:buClr>
              <a:buSzPts val="1100"/>
              <a:buFont typeface="Arial"/>
              <a:buNone/>
            </a:pPr>
            <a:r>
              <a:rPr lang="en" sz="1400">
                <a:solidFill>
                  <a:srgbClr val="A6D5D9"/>
                </a:solidFill>
              </a:rPr>
              <a:t>Nate Velarde</a:t>
            </a:r>
            <a:endParaRPr sz="1400">
              <a:solidFill>
                <a:srgbClr val="A6D5D9"/>
              </a:solidFill>
            </a:endParaRPr>
          </a:p>
          <a:p>
            <a:pPr indent="0" lvl="0" marL="457200" rtl="0" algn="ctr">
              <a:spcBef>
                <a:spcPts val="0"/>
              </a:spcBef>
              <a:spcAft>
                <a:spcPts val="0"/>
              </a:spcAft>
              <a:buNone/>
            </a:pPr>
            <a:r>
              <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2"/>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1 - </a:t>
            </a:r>
            <a:r>
              <a:rPr lang="en">
                <a:solidFill>
                  <a:srgbClr val="173A38"/>
                </a:solidFill>
              </a:rPr>
              <a:t>Incorporating Usability Test Feedback</a:t>
            </a:r>
            <a:endParaRPr sz="2400">
              <a:solidFill>
                <a:schemeClr val="dk2"/>
              </a:solidFill>
            </a:endParaRPr>
          </a:p>
        </p:txBody>
      </p:sp>
      <p:pic>
        <p:nvPicPr>
          <p:cNvPr id="184" name="Google Shape;184;p22"/>
          <p:cNvPicPr preferRelativeResize="0"/>
          <p:nvPr/>
        </p:nvPicPr>
        <p:blipFill>
          <a:blip r:embed="rId3">
            <a:alphaModFix/>
          </a:blip>
          <a:stretch>
            <a:fillRect/>
          </a:stretch>
        </p:blipFill>
        <p:spPr>
          <a:xfrm>
            <a:off x="-12325" y="4797475"/>
            <a:ext cx="9144000" cy="269825"/>
          </a:xfrm>
          <a:prstGeom prst="rect">
            <a:avLst/>
          </a:prstGeom>
          <a:noFill/>
          <a:ln>
            <a:noFill/>
          </a:ln>
        </p:spPr>
      </p:pic>
      <p:pic>
        <p:nvPicPr>
          <p:cNvPr id="185" name="Google Shape;185;p22"/>
          <p:cNvPicPr preferRelativeResize="0"/>
          <p:nvPr/>
        </p:nvPicPr>
        <p:blipFill>
          <a:blip r:embed="rId4">
            <a:alphaModFix/>
          </a:blip>
          <a:stretch>
            <a:fillRect/>
          </a:stretch>
        </p:blipFill>
        <p:spPr>
          <a:xfrm>
            <a:off x="0" y="570553"/>
            <a:ext cx="9177098" cy="19100"/>
          </a:xfrm>
          <a:prstGeom prst="rect">
            <a:avLst/>
          </a:prstGeom>
          <a:noFill/>
          <a:ln>
            <a:noFill/>
          </a:ln>
        </p:spPr>
      </p:pic>
      <p:pic>
        <p:nvPicPr>
          <p:cNvPr id="186" name="Google Shape;186;p22"/>
          <p:cNvPicPr preferRelativeResize="0"/>
          <p:nvPr/>
        </p:nvPicPr>
        <p:blipFill>
          <a:blip r:embed="rId5">
            <a:alphaModFix/>
          </a:blip>
          <a:stretch>
            <a:fillRect/>
          </a:stretch>
        </p:blipFill>
        <p:spPr>
          <a:xfrm>
            <a:off x="551100" y="900050"/>
            <a:ext cx="3841478" cy="1668255"/>
          </a:xfrm>
          <a:prstGeom prst="rect">
            <a:avLst/>
          </a:prstGeom>
          <a:noFill/>
          <a:ln>
            <a:noFill/>
          </a:ln>
        </p:spPr>
      </p:pic>
      <p:pic>
        <p:nvPicPr>
          <p:cNvPr id="187" name="Google Shape;187;p22"/>
          <p:cNvPicPr preferRelativeResize="0"/>
          <p:nvPr/>
        </p:nvPicPr>
        <p:blipFill>
          <a:blip r:embed="rId6">
            <a:alphaModFix/>
          </a:blip>
          <a:stretch>
            <a:fillRect/>
          </a:stretch>
        </p:blipFill>
        <p:spPr>
          <a:xfrm>
            <a:off x="551100" y="2654400"/>
            <a:ext cx="3841475" cy="1671751"/>
          </a:xfrm>
          <a:prstGeom prst="rect">
            <a:avLst/>
          </a:prstGeom>
          <a:noFill/>
          <a:ln>
            <a:noFill/>
          </a:ln>
        </p:spPr>
      </p:pic>
      <p:sp>
        <p:nvSpPr>
          <p:cNvPr id="188" name="Google Shape;188;p22"/>
          <p:cNvSpPr txBox="1"/>
          <p:nvPr>
            <p:ph idx="1" type="body"/>
          </p:nvPr>
        </p:nvSpPr>
        <p:spPr>
          <a:xfrm>
            <a:off x="5280950" y="2379150"/>
            <a:ext cx="2988600" cy="1350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t>“This diagram is not </a:t>
            </a:r>
            <a:r>
              <a:rPr lang="en"/>
              <a:t>straightforward</a:t>
            </a:r>
            <a:r>
              <a:rPr lang="en"/>
              <a:t>, and not informative as expected.”</a:t>
            </a:r>
            <a:endParaRPr/>
          </a:p>
        </p:txBody>
      </p:sp>
      <p:sp>
        <p:nvSpPr>
          <p:cNvPr id="189" name="Google Shape;189;p22"/>
          <p:cNvSpPr txBox="1"/>
          <p:nvPr/>
        </p:nvSpPr>
        <p:spPr>
          <a:xfrm>
            <a:off x="4828550" y="1591775"/>
            <a:ext cx="3893400" cy="64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rPr>
              <a:t>Issue Identified In Usability Testing</a:t>
            </a:r>
            <a:endParaRPr b="1" sz="1600">
              <a:solidFill>
                <a:schemeClr val="accent5"/>
              </a:solidFill>
            </a:endParaRPr>
          </a:p>
          <a:p>
            <a:pPr indent="0" lvl="0" marL="0" rtl="0" algn="ctr">
              <a:spcBef>
                <a:spcPts val="0"/>
              </a:spcBef>
              <a:spcAft>
                <a:spcPts val="0"/>
              </a:spcAft>
              <a:buNone/>
            </a:pPr>
            <a:r>
              <a:rPr b="1" lang="en" sz="1600">
                <a:solidFill>
                  <a:schemeClr val="accent5"/>
                </a:solidFill>
              </a:rPr>
              <a:t>And g</a:t>
            </a:r>
            <a:r>
              <a:rPr b="1" lang="en" sz="1600">
                <a:solidFill>
                  <a:schemeClr val="accent5"/>
                </a:solidFill>
              </a:rPr>
              <a:t>ive up the Sankey Diagram</a:t>
            </a:r>
            <a:endParaRPr b="1" sz="1600">
              <a:solidFill>
                <a:schemeClr val="accent5"/>
              </a:solidFill>
            </a:endParaRPr>
          </a:p>
        </p:txBody>
      </p:sp>
      <p:sp>
        <p:nvSpPr>
          <p:cNvPr id="190" name="Google Shape;190;p22"/>
          <p:cNvSpPr/>
          <p:nvPr/>
        </p:nvSpPr>
        <p:spPr>
          <a:xfrm>
            <a:off x="477854" y="805348"/>
            <a:ext cx="4027800" cy="36504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3"/>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2 - Discover Distributions</a:t>
            </a:r>
            <a:endParaRPr sz="2400">
              <a:solidFill>
                <a:schemeClr val="dk2"/>
              </a:solidFill>
            </a:endParaRPr>
          </a:p>
        </p:txBody>
      </p:sp>
      <p:pic>
        <p:nvPicPr>
          <p:cNvPr id="196" name="Google Shape;196;p23"/>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97" name="Google Shape;197;p23"/>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198" name="Google Shape;198;p23"/>
          <p:cNvSpPr txBox="1"/>
          <p:nvPr>
            <p:ph idx="1" type="body"/>
          </p:nvPr>
        </p:nvSpPr>
        <p:spPr>
          <a:xfrm>
            <a:off x="311700" y="707450"/>
            <a:ext cx="8520600" cy="38298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dk1"/>
              </a:buClr>
              <a:buSzPts val="1100"/>
              <a:buFont typeface="Arial"/>
              <a:buNone/>
            </a:pPr>
            <a:r>
              <a:rPr b="1" lang="en"/>
              <a:t>Discover geographic distributions of educational opportunities for women at different levels of schooling using key macro outcomes to filter the data.</a:t>
            </a:r>
            <a:endParaRPr b="1" sz="1300">
              <a:solidFill>
                <a:srgbClr val="212529"/>
              </a:solidFill>
              <a:latin typeface="Montserrat"/>
              <a:ea typeface="Montserrat"/>
              <a:cs typeface="Montserrat"/>
              <a:sym typeface="Montserrat"/>
            </a:endParaRPr>
          </a:p>
          <a:p>
            <a:pPr indent="0" lvl="0" marL="0" rtl="0" algn="l">
              <a:lnSpc>
                <a:spcPct val="100000"/>
              </a:lnSpc>
              <a:spcBef>
                <a:spcPts val="400"/>
              </a:spcBef>
              <a:spcAft>
                <a:spcPts val="0"/>
              </a:spcAft>
              <a:buNone/>
            </a:pPr>
            <a:r>
              <a:rPr b="1" lang="en">
                <a:solidFill>
                  <a:schemeClr val="accent5"/>
                </a:solidFill>
              </a:rPr>
              <a:t>Subtasks:</a:t>
            </a:r>
            <a:endParaRPr b="1">
              <a:solidFill>
                <a:schemeClr val="accent5"/>
              </a:solidFill>
            </a:endParaRPr>
          </a:p>
          <a:p>
            <a:pPr indent="-342900" lvl="0" marL="914400" rtl="0" algn="l">
              <a:lnSpc>
                <a:spcPct val="100000"/>
              </a:lnSpc>
              <a:spcBef>
                <a:spcPts val="800"/>
              </a:spcBef>
              <a:spcAft>
                <a:spcPts val="0"/>
              </a:spcAft>
              <a:buSzPts val="1800"/>
              <a:buChar char="➔"/>
            </a:pPr>
            <a:r>
              <a:rPr lang="en"/>
              <a:t>Identify Distribution Outliers</a:t>
            </a:r>
            <a:endParaRPr/>
          </a:p>
          <a:p>
            <a:pPr indent="-317500" lvl="1" marL="1371600" rtl="0" algn="l">
              <a:lnSpc>
                <a:spcPct val="100000"/>
              </a:lnSpc>
              <a:spcBef>
                <a:spcPts val="800"/>
              </a:spcBef>
              <a:spcAft>
                <a:spcPts val="0"/>
              </a:spcAft>
              <a:buSzPts val="1400"/>
              <a:buChar char="◆"/>
            </a:pPr>
            <a:r>
              <a:rPr lang="en"/>
              <a:t>Regional Outliers (In Global Scope)</a:t>
            </a:r>
            <a:endParaRPr/>
          </a:p>
          <a:p>
            <a:pPr indent="-317500" lvl="1" marL="1371600" rtl="0" algn="l">
              <a:lnSpc>
                <a:spcPct val="100000"/>
              </a:lnSpc>
              <a:spcBef>
                <a:spcPts val="800"/>
              </a:spcBef>
              <a:spcAft>
                <a:spcPts val="0"/>
              </a:spcAft>
              <a:buSzPts val="1400"/>
              <a:buChar char="◆"/>
            </a:pPr>
            <a:r>
              <a:rPr lang="en"/>
              <a:t>Country Outliers (In Global Scope)</a:t>
            </a:r>
            <a:endParaRPr/>
          </a:p>
          <a:p>
            <a:pPr indent="-317500" lvl="1" marL="1371600" rtl="0" algn="l">
              <a:lnSpc>
                <a:spcPct val="100000"/>
              </a:lnSpc>
              <a:spcBef>
                <a:spcPts val="800"/>
              </a:spcBef>
              <a:spcAft>
                <a:spcPts val="0"/>
              </a:spcAft>
              <a:buSzPts val="1400"/>
              <a:buChar char="◆"/>
            </a:pPr>
            <a:r>
              <a:rPr lang="en"/>
              <a:t>Country Outliers (In Regional Scope)</a:t>
            </a:r>
            <a:endParaRPr/>
          </a:p>
          <a:p>
            <a:pPr indent="-342900" lvl="0" marL="914400" rtl="0" algn="l">
              <a:lnSpc>
                <a:spcPct val="100000"/>
              </a:lnSpc>
              <a:spcBef>
                <a:spcPts val="800"/>
              </a:spcBef>
              <a:spcAft>
                <a:spcPts val="0"/>
              </a:spcAft>
              <a:buSzPts val="1800"/>
              <a:buChar char="➔"/>
            </a:pPr>
            <a:r>
              <a:rPr lang="en"/>
              <a:t>Identify Regional Similarities</a:t>
            </a:r>
            <a:endParaRPr/>
          </a:p>
          <a:p>
            <a:pPr indent="-342900" lvl="0" marL="914400" rtl="0" algn="l">
              <a:lnSpc>
                <a:spcPct val="100000"/>
              </a:lnSpc>
              <a:spcBef>
                <a:spcPts val="800"/>
              </a:spcBef>
              <a:spcAft>
                <a:spcPts val="0"/>
              </a:spcAft>
              <a:buSzPts val="1800"/>
              <a:buChar char="➔"/>
            </a:pPr>
            <a:r>
              <a:rPr lang="en"/>
              <a:t>Generate Hypotheses</a:t>
            </a:r>
            <a:endParaRPr sz="1600"/>
          </a:p>
          <a:p>
            <a:pPr indent="0" lvl="0" marL="457200" rtl="0" algn="l">
              <a:spcBef>
                <a:spcPts val="8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4"/>
          <p:cNvSpPr/>
          <p:nvPr/>
        </p:nvSpPr>
        <p:spPr>
          <a:xfrm>
            <a:off x="364550" y="847275"/>
            <a:ext cx="5095800" cy="37581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4" name="Google Shape;204;p24"/>
          <p:cNvPicPr preferRelativeResize="0"/>
          <p:nvPr/>
        </p:nvPicPr>
        <p:blipFill rotWithShape="1">
          <a:blip r:embed="rId3">
            <a:alphaModFix/>
          </a:blip>
          <a:srcRect b="1360" l="981" r="902" t="2854"/>
          <a:stretch/>
        </p:blipFill>
        <p:spPr>
          <a:xfrm>
            <a:off x="406813" y="900900"/>
            <a:ext cx="5014076" cy="3650850"/>
          </a:xfrm>
          <a:prstGeom prst="rect">
            <a:avLst/>
          </a:prstGeom>
          <a:noFill/>
          <a:ln>
            <a:noFill/>
          </a:ln>
        </p:spPr>
      </p:pic>
      <p:sp>
        <p:nvSpPr>
          <p:cNvPr id="205" name="Google Shape;205;p24"/>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2 - Early Concept - Task Recap</a:t>
            </a:r>
            <a:endParaRPr sz="2400">
              <a:solidFill>
                <a:schemeClr val="dk2"/>
              </a:solidFill>
            </a:endParaRPr>
          </a:p>
        </p:txBody>
      </p:sp>
      <p:pic>
        <p:nvPicPr>
          <p:cNvPr id="206" name="Google Shape;206;p24"/>
          <p:cNvPicPr preferRelativeResize="0"/>
          <p:nvPr/>
        </p:nvPicPr>
        <p:blipFill>
          <a:blip r:embed="rId4">
            <a:alphaModFix/>
          </a:blip>
          <a:stretch>
            <a:fillRect/>
          </a:stretch>
        </p:blipFill>
        <p:spPr>
          <a:xfrm>
            <a:off x="-12325" y="4721275"/>
            <a:ext cx="9144000" cy="269825"/>
          </a:xfrm>
          <a:prstGeom prst="rect">
            <a:avLst/>
          </a:prstGeom>
          <a:noFill/>
          <a:ln>
            <a:noFill/>
          </a:ln>
        </p:spPr>
      </p:pic>
      <p:pic>
        <p:nvPicPr>
          <p:cNvPr id="207" name="Google Shape;207;p24"/>
          <p:cNvPicPr preferRelativeResize="0"/>
          <p:nvPr/>
        </p:nvPicPr>
        <p:blipFill>
          <a:blip r:embed="rId5">
            <a:alphaModFix/>
          </a:blip>
          <a:stretch>
            <a:fillRect/>
          </a:stretch>
        </p:blipFill>
        <p:spPr>
          <a:xfrm>
            <a:off x="0" y="570553"/>
            <a:ext cx="9177098" cy="19100"/>
          </a:xfrm>
          <a:prstGeom prst="rect">
            <a:avLst/>
          </a:prstGeom>
          <a:noFill/>
          <a:ln>
            <a:noFill/>
          </a:ln>
        </p:spPr>
      </p:pic>
      <p:sp>
        <p:nvSpPr>
          <p:cNvPr id="208" name="Google Shape;208;p24"/>
          <p:cNvSpPr txBox="1"/>
          <p:nvPr/>
        </p:nvSpPr>
        <p:spPr>
          <a:xfrm>
            <a:off x="5747063" y="1416050"/>
            <a:ext cx="789600" cy="64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666666"/>
                </a:solidFill>
              </a:rPr>
              <a:t>Current </a:t>
            </a:r>
            <a:endParaRPr b="1" sz="1200">
              <a:solidFill>
                <a:srgbClr val="666666"/>
              </a:solidFill>
            </a:endParaRPr>
          </a:p>
          <a:p>
            <a:pPr indent="0" lvl="0" marL="0" rtl="0" algn="ctr">
              <a:spcBef>
                <a:spcPts val="0"/>
              </a:spcBef>
              <a:spcAft>
                <a:spcPts val="0"/>
              </a:spcAft>
              <a:buNone/>
            </a:pPr>
            <a:r>
              <a:rPr b="1" lang="en" sz="1200">
                <a:solidFill>
                  <a:srgbClr val="666666"/>
                </a:solidFill>
              </a:rPr>
              <a:t>Iteration</a:t>
            </a:r>
            <a:endParaRPr b="1" sz="1200">
              <a:solidFill>
                <a:srgbClr val="666666"/>
              </a:solidFill>
            </a:endParaRPr>
          </a:p>
        </p:txBody>
      </p:sp>
      <p:sp>
        <p:nvSpPr>
          <p:cNvPr id="209" name="Google Shape;209;p24"/>
          <p:cNvSpPr txBox="1"/>
          <p:nvPr/>
        </p:nvSpPr>
        <p:spPr>
          <a:xfrm>
            <a:off x="6771325" y="1083225"/>
            <a:ext cx="2061000" cy="144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666666"/>
              </a:solidFill>
            </a:endParaRPr>
          </a:p>
          <a:p>
            <a:pPr indent="-213359" lvl="0" marL="246888" rtl="0" algn="l">
              <a:spcBef>
                <a:spcPts val="0"/>
              </a:spcBef>
              <a:spcAft>
                <a:spcPts val="0"/>
              </a:spcAft>
              <a:buClr>
                <a:srgbClr val="666666"/>
              </a:buClr>
              <a:buSzPts val="1200"/>
              <a:buChar char="●"/>
            </a:pPr>
            <a:r>
              <a:rPr lang="en" sz="1200">
                <a:solidFill>
                  <a:srgbClr val="666666"/>
                </a:solidFill>
              </a:rPr>
              <a:t>Unlinked dynamic visualizations</a:t>
            </a:r>
            <a:endParaRPr sz="1200">
              <a:solidFill>
                <a:srgbClr val="666666"/>
              </a:solidFill>
            </a:endParaRPr>
          </a:p>
          <a:p>
            <a:pPr indent="-213359" lvl="0" marL="246888" rtl="0" algn="l">
              <a:spcBef>
                <a:spcPts val="1000"/>
              </a:spcBef>
              <a:spcAft>
                <a:spcPts val="1000"/>
              </a:spcAft>
              <a:buClr>
                <a:srgbClr val="666666"/>
              </a:buClr>
              <a:buSzPts val="1200"/>
              <a:buChar char="●"/>
            </a:pPr>
            <a:r>
              <a:rPr lang="en" sz="1200">
                <a:solidFill>
                  <a:srgbClr val="666666"/>
                </a:solidFill>
              </a:rPr>
              <a:t>Allows users to select desired indicators and brush over regions of interest</a:t>
            </a:r>
            <a:endParaRPr sz="1200">
              <a:solidFill>
                <a:srgbClr val="666666"/>
              </a:solidFill>
            </a:endParaRPr>
          </a:p>
        </p:txBody>
      </p:sp>
      <p:sp>
        <p:nvSpPr>
          <p:cNvPr id="210" name="Google Shape;210;p24"/>
          <p:cNvSpPr txBox="1"/>
          <p:nvPr/>
        </p:nvSpPr>
        <p:spPr>
          <a:xfrm>
            <a:off x="5689100" y="3068650"/>
            <a:ext cx="931200" cy="64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5"/>
                </a:solidFill>
              </a:rPr>
              <a:t>Future </a:t>
            </a:r>
            <a:endParaRPr b="1" sz="1200">
              <a:solidFill>
                <a:schemeClr val="accent5"/>
              </a:solidFill>
            </a:endParaRPr>
          </a:p>
          <a:p>
            <a:pPr indent="0" lvl="0" marL="0" rtl="0" algn="ctr">
              <a:spcBef>
                <a:spcPts val="0"/>
              </a:spcBef>
              <a:spcAft>
                <a:spcPts val="0"/>
              </a:spcAft>
              <a:buNone/>
            </a:pPr>
            <a:r>
              <a:rPr b="1" lang="en" sz="1200">
                <a:solidFill>
                  <a:schemeClr val="accent5"/>
                </a:solidFill>
              </a:rPr>
              <a:t>Iterations</a:t>
            </a:r>
            <a:endParaRPr b="1" sz="1200">
              <a:solidFill>
                <a:schemeClr val="accent5"/>
              </a:solidFill>
            </a:endParaRPr>
          </a:p>
        </p:txBody>
      </p:sp>
      <p:sp>
        <p:nvSpPr>
          <p:cNvPr id="211" name="Google Shape;211;p24"/>
          <p:cNvSpPr txBox="1"/>
          <p:nvPr/>
        </p:nvSpPr>
        <p:spPr>
          <a:xfrm>
            <a:off x="6771325" y="2641650"/>
            <a:ext cx="2169900" cy="1557300"/>
          </a:xfrm>
          <a:prstGeom prst="rect">
            <a:avLst/>
          </a:prstGeom>
          <a:noFill/>
          <a:ln>
            <a:noFill/>
          </a:ln>
        </p:spPr>
        <p:txBody>
          <a:bodyPr anchorCtr="0" anchor="t" bIns="91425" lIns="91425" spcFirstLastPara="1" rIns="91425" wrap="square" tIns="91425">
            <a:noAutofit/>
          </a:bodyPr>
          <a:lstStyle/>
          <a:p>
            <a:pPr indent="-213359" lvl="0" marL="246888" marR="0" rtl="0" algn="l">
              <a:lnSpc>
                <a:spcPct val="100000"/>
              </a:lnSpc>
              <a:spcBef>
                <a:spcPts val="0"/>
              </a:spcBef>
              <a:spcAft>
                <a:spcPts val="0"/>
              </a:spcAft>
              <a:buClr>
                <a:schemeClr val="accent5"/>
              </a:buClr>
              <a:buSzPts val="1200"/>
              <a:buFont typeface="Arial"/>
              <a:buChar char="●"/>
            </a:pPr>
            <a:r>
              <a:rPr lang="en" sz="1200">
                <a:solidFill>
                  <a:schemeClr val="accent5"/>
                </a:solidFill>
              </a:rPr>
              <a:t>Reversible linked highlighting</a:t>
            </a:r>
            <a:endParaRPr sz="1200">
              <a:solidFill>
                <a:schemeClr val="accent5"/>
              </a:solidFill>
            </a:endParaRPr>
          </a:p>
          <a:p>
            <a:pPr indent="-304800" lvl="1" marL="400050" marR="0" rtl="0" algn="l">
              <a:lnSpc>
                <a:spcPct val="100000"/>
              </a:lnSpc>
              <a:spcBef>
                <a:spcPts val="600"/>
              </a:spcBef>
              <a:spcAft>
                <a:spcPts val="0"/>
              </a:spcAft>
              <a:buClr>
                <a:schemeClr val="accent5"/>
              </a:buClr>
              <a:buSzPts val="1200"/>
              <a:buChar char="○"/>
            </a:pPr>
            <a:r>
              <a:rPr lang="en" sz="1200">
                <a:solidFill>
                  <a:schemeClr val="accent5"/>
                </a:solidFill>
              </a:rPr>
              <a:t>Select region on map to discover regional outliers on box plots</a:t>
            </a:r>
            <a:endParaRPr sz="1200">
              <a:solidFill>
                <a:schemeClr val="accent5"/>
              </a:solidFill>
            </a:endParaRPr>
          </a:p>
          <a:p>
            <a:pPr indent="-304800" lvl="1" marL="400050" marR="0" rtl="0" algn="l">
              <a:lnSpc>
                <a:spcPct val="100000"/>
              </a:lnSpc>
              <a:spcBef>
                <a:spcPts val="300"/>
              </a:spcBef>
              <a:spcAft>
                <a:spcPts val="300"/>
              </a:spcAft>
              <a:buClr>
                <a:schemeClr val="accent5"/>
              </a:buClr>
              <a:buSzPts val="1200"/>
              <a:buChar char="○"/>
            </a:pPr>
            <a:r>
              <a:rPr lang="en" sz="1200">
                <a:solidFill>
                  <a:schemeClr val="accent5"/>
                </a:solidFill>
              </a:rPr>
              <a:t>Brush box plots to see if outlying regions exist</a:t>
            </a:r>
            <a:endParaRPr sz="1200">
              <a:solidFill>
                <a:schemeClr val="accent5"/>
              </a:solidFill>
            </a:endParaRPr>
          </a:p>
        </p:txBody>
      </p:sp>
      <p:cxnSp>
        <p:nvCxnSpPr>
          <p:cNvPr id="212" name="Google Shape;212;p24"/>
          <p:cNvCxnSpPr/>
          <p:nvPr/>
        </p:nvCxnSpPr>
        <p:spPr>
          <a:xfrm>
            <a:off x="6758325" y="847275"/>
            <a:ext cx="19800" cy="3758100"/>
          </a:xfrm>
          <a:prstGeom prst="straightConnector1">
            <a:avLst/>
          </a:prstGeom>
          <a:noFill/>
          <a:ln cap="flat" cmpd="sng" w="9525">
            <a:solidFill>
              <a:srgbClr val="B7B7B7"/>
            </a:solidFill>
            <a:prstDash val="dash"/>
            <a:round/>
            <a:headEnd len="med" w="med" type="none"/>
            <a:tailEnd len="med" w="med" type="none"/>
          </a:ln>
        </p:spPr>
      </p:cxnSp>
      <p:cxnSp>
        <p:nvCxnSpPr>
          <p:cNvPr id="213" name="Google Shape;213;p24"/>
          <p:cNvCxnSpPr/>
          <p:nvPr/>
        </p:nvCxnSpPr>
        <p:spPr>
          <a:xfrm>
            <a:off x="5741000" y="2625400"/>
            <a:ext cx="827400" cy="0"/>
          </a:xfrm>
          <a:prstGeom prst="straightConnector1">
            <a:avLst/>
          </a:prstGeom>
          <a:noFill/>
          <a:ln cap="flat" cmpd="sng" w="9525">
            <a:solidFill>
              <a:srgbClr val="B7B7B7"/>
            </a:solidFill>
            <a:prstDash val="dash"/>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5"/>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2 - </a:t>
            </a:r>
            <a:r>
              <a:rPr lang="en">
                <a:solidFill>
                  <a:srgbClr val="173A38"/>
                </a:solidFill>
              </a:rPr>
              <a:t>Incorporating Usability Test Feedback</a:t>
            </a:r>
            <a:endParaRPr sz="2400">
              <a:solidFill>
                <a:schemeClr val="dk2"/>
              </a:solidFill>
            </a:endParaRPr>
          </a:p>
        </p:txBody>
      </p:sp>
      <p:pic>
        <p:nvPicPr>
          <p:cNvPr id="219" name="Google Shape;219;p25"/>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20" name="Google Shape;220;p25"/>
          <p:cNvPicPr preferRelativeResize="0"/>
          <p:nvPr/>
        </p:nvPicPr>
        <p:blipFill>
          <a:blip r:embed="rId4">
            <a:alphaModFix/>
          </a:blip>
          <a:stretch>
            <a:fillRect/>
          </a:stretch>
        </p:blipFill>
        <p:spPr>
          <a:xfrm>
            <a:off x="0" y="570553"/>
            <a:ext cx="9177098" cy="19100"/>
          </a:xfrm>
          <a:prstGeom prst="rect">
            <a:avLst/>
          </a:prstGeom>
          <a:noFill/>
          <a:ln>
            <a:noFill/>
          </a:ln>
        </p:spPr>
      </p:pic>
      <p:pic>
        <p:nvPicPr>
          <p:cNvPr id="221" name="Google Shape;221;p25"/>
          <p:cNvPicPr preferRelativeResize="0"/>
          <p:nvPr/>
        </p:nvPicPr>
        <p:blipFill rotWithShape="1">
          <a:blip r:embed="rId5">
            <a:alphaModFix/>
          </a:blip>
          <a:srcRect b="8944" l="18938" r="18969" t="2840"/>
          <a:stretch/>
        </p:blipFill>
        <p:spPr>
          <a:xfrm>
            <a:off x="308600" y="1175638"/>
            <a:ext cx="3782448" cy="3022776"/>
          </a:xfrm>
          <a:prstGeom prst="rect">
            <a:avLst/>
          </a:prstGeom>
          <a:noFill/>
          <a:ln>
            <a:noFill/>
          </a:ln>
        </p:spPr>
      </p:pic>
      <p:pic>
        <p:nvPicPr>
          <p:cNvPr id="222" name="Google Shape;222;p25"/>
          <p:cNvPicPr preferRelativeResize="0"/>
          <p:nvPr/>
        </p:nvPicPr>
        <p:blipFill rotWithShape="1">
          <a:blip r:embed="rId6">
            <a:alphaModFix/>
          </a:blip>
          <a:srcRect b="0" l="0" r="3827" t="0"/>
          <a:stretch/>
        </p:blipFill>
        <p:spPr>
          <a:xfrm>
            <a:off x="3919150" y="1589700"/>
            <a:ext cx="5165050" cy="2351151"/>
          </a:xfrm>
          <a:prstGeom prst="rect">
            <a:avLst/>
          </a:prstGeom>
          <a:noFill/>
          <a:ln>
            <a:noFill/>
          </a:ln>
        </p:spPr>
      </p:pic>
      <p:sp>
        <p:nvSpPr>
          <p:cNvPr id="223" name="Google Shape;223;p25"/>
          <p:cNvSpPr/>
          <p:nvPr/>
        </p:nvSpPr>
        <p:spPr>
          <a:xfrm>
            <a:off x="222100" y="855300"/>
            <a:ext cx="3869100" cy="36474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26"/>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2 - Evolution to Final Product</a:t>
            </a:r>
            <a:endParaRPr sz="2400">
              <a:solidFill>
                <a:schemeClr val="dk2"/>
              </a:solidFill>
            </a:endParaRPr>
          </a:p>
        </p:txBody>
      </p:sp>
      <p:pic>
        <p:nvPicPr>
          <p:cNvPr id="229" name="Google Shape;229;p26"/>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30" name="Google Shape;230;p26"/>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231" name="Google Shape;231;p26"/>
          <p:cNvSpPr txBox="1"/>
          <p:nvPr/>
        </p:nvSpPr>
        <p:spPr>
          <a:xfrm>
            <a:off x="5747076" y="2178050"/>
            <a:ext cx="873300" cy="64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666666"/>
                </a:solidFill>
              </a:rPr>
              <a:t>Major Changes</a:t>
            </a:r>
            <a:endParaRPr b="1" sz="1200">
              <a:solidFill>
                <a:srgbClr val="666666"/>
              </a:solidFill>
            </a:endParaRPr>
          </a:p>
        </p:txBody>
      </p:sp>
      <p:sp>
        <p:nvSpPr>
          <p:cNvPr id="232" name="Google Shape;232;p26"/>
          <p:cNvSpPr txBox="1"/>
          <p:nvPr/>
        </p:nvSpPr>
        <p:spPr>
          <a:xfrm>
            <a:off x="6771325" y="1845225"/>
            <a:ext cx="2061000" cy="144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666666"/>
              </a:solidFill>
            </a:endParaRPr>
          </a:p>
          <a:p>
            <a:pPr indent="-213359" lvl="0" marL="246888" rtl="0" algn="l">
              <a:spcBef>
                <a:spcPts val="0"/>
              </a:spcBef>
              <a:spcAft>
                <a:spcPts val="0"/>
              </a:spcAft>
              <a:buClr>
                <a:srgbClr val="666666"/>
              </a:buClr>
              <a:buSzPts val="1200"/>
              <a:buChar char="●"/>
            </a:pPr>
            <a:r>
              <a:rPr lang="en" sz="1200">
                <a:solidFill>
                  <a:srgbClr val="666666"/>
                </a:solidFill>
              </a:rPr>
              <a:t>Implemented changes from “Future Iterations”</a:t>
            </a:r>
            <a:endParaRPr sz="1200">
              <a:solidFill>
                <a:srgbClr val="666666"/>
              </a:solidFill>
            </a:endParaRPr>
          </a:p>
          <a:p>
            <a:pPr indent="-213359" lvl="0" marL="246888" rtl="0" algn="l">
              <a:spcBef>
                <a:spcPts val="1000"/>
              </a:spcBef>
              <a:spcAft>
                <a:spcPts val="0"/>
              </a:spcAft>
              <a:buClr>
                <a:srgbClr val="666666"/>
              </a:buClr>
              <a:buSzPts val="1200"/>
              <a:buChar char="●"/>
            </a:pPr>
            <a:r>
              <a:rPr lang="en" sz="1200">
                <a:solidFill>
                  <a:srgbClr val="666666"/>
                </a:solidFill>
              </a:rPr>
              <a:t>Narrowing of scope to female education</a:t>
            </a:r>
            <a:endParaRPr sz="1200">
              <a:solidFill>
                <a:srgbClr val="666666"/>
              </a:solidFill>
            </a:endParaRPr>
          </a:p>
          <a:p>
            <a:pPr indent="-213359" lvl="0" marL="246888" rtl="0" algn="l">
              <a:spcBef>
                <a:spcPts val="1000"/>
              </a:spcBef>
              <a:spcAft>
                <a:spcPts val="0"/>
              </a:spcAft>
              <a:buClr>
                <a:srgbClr val="666666"/>
              </a:buClr>
              <a:buSzPts val="1200"/>
              <a:buChar char="●"/>
            </a:pPr>
            <a:r>
              <a:rPr lang="en" sz="1200">
                <a:solidFill>
                  <a:srgbClr val="666666"/>
                </a:solidFill>
              </a:rPr>
              <a:t>Simplification of UI</a:t>
            </a:r>
            <a:endParaRPr sz="1200">
              <a:solidFill>
                <a:srgbClr val="666666"/>
              </a:solidFill>
            </a:endParaRPr>
          </a:p>
          <a:p>
            <a:pPr indent="-213359" lvl="0" marL="246888" rtl="0" algn="l">
              <a:spcBef>
                <a:spcPts val="1000"/>
              </a:spcBef>
              <a:spcAft>
                <a:spcPts val="0"/>
              </a:spcAft>
              <a:buClr>
                <a:srgbClr val="666666"/>
              </a:buClr>
              <a:buSzPts val="1200"/>
              <a:buChar char="●"/>
            </a:pPr>
            <a:r>
              <a:rPr lang="en" sz="1200">
                <a:solidFill>
                  <a:srgbClr val="666666"/>
                </a:solidFill>
              </a:rPr>
              <a:t>Explanation of controls</a:t>
            </a:r>
            <a:endParaRPr sz="1200">
              <a:solidFill>
                <a:srgbClr val="666666"/>
              </a:solidFill>
            </a:endParaRPr>
          </a:p>
          <a:p>
            <a:pPr indent="-213359" lvl="0" marL="246888" rtl="0" algn="l">
              <a:spcBef>
                <a:spcPts val="1000"/>
              </a:spcBef>
              <a:spcAft>
                <a:spcPts val="1000"/>
              </a:spcAft>
              <a:buClr>
                <a:srgbClr val="666666"/>
              </a:buClr>
              <a:buSzPts val="1200"/>
              <a:buChar char="●"/>
            </a:pPr>
            <a:r>
              <a:rPr lang="en" sz="1200">
                <a:solidFill>
                  <a:srgbClr val="666666"/>
                </a:solidFill>
              </a:rPr>
              <a:t>Integrated color scheme</a:t>
            </a:r>
            <a:endParaRPr sz="1200">
              <a:solidFill>
                <a:srgbClr val="666666"/>
              </a:solidFill>
            </a:endParaRPr>
          </a:p>
        </p:txBody>
      </p:sp>
      <p:pic>
        <p:nvPicPr>
          <p:cNvPr id="233" name="Google Shape;233;p26"/>
          <p:cNvPicPr preferRelativeResize="0"/>
          <p:nvPr/>
        </p:nvPicPr>
        <p:blipFill>
          <a:blip r:embed="rId5">
            <a:alphaModFix/>
          </a:blip>
          <a:stretch>
            <a:fillRect/>
          </a:stretch>
        </p:blipFill>
        <p:spPr>
          <a:xfrm>
            <a:off x="83766" y="1084562"/>
            <a:ext cx="5605331" cy="32835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27"/>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3 - Explore Relationships</a:t>
            </a:r>
            <a:endParaRPr sz="2400">
              <a:solidFill>
                <a:schemeClr val="dk2"/>
              </a:solidFill>
            </a:endParaRPr>
          </a:p>
        </p:txBody>
      </p:sp>
      <p:sp>
        <p:nvSpPr>
          <p:cNvPr id="239" name="Google Shape;239;p27"/>
          <p:cNvSpPr txBox="1"/>
          <p:nvPr>
            <p:ph idx="1" type="body"/>
          </p:nvPr>
        </p:nvSpPr>
        <p:spPr>
          <a:xfrm>
            <a:off x="311700" y="707450"/>
            <a:ext cx="8520600" cy="3829800"/>
          </a:xfrm>
          <a:prstGeom prst="rect">
            <a:avLst/>
          </a:prstGeom>
          <a:ln>
            <a:noFill/>
          </a:ln>
        </p:spPr>
        <p:txBody>
          <a:bodyPr anchorCtr="0" anchor="t" bIns="91425" lIns="91425" spcFirstLastPara="1" rIns="91425" wrap="square" tIns="91425">
            <a:noAutofit/>
          </a:bodyPr>
          <a:lstStyle/>
          <a:p>
            <a:pPr indent="0" lvl="0" marL="0" rtl="0" algn="l">
              <a:lnSpc>
                <a:spcPct val="113000"/>
              </a:lnSpc>
              <a:spcBef>
                <a:spcPts val="0"/>
              </a:spcBef>
              <a:spcAft>
                <a:spcPts val="0"/>
              </a:spcAft>
              <a:buNone/>
            </a:pPr>
            <a:r>
              <a:rPr b="1" lang="en"/>
              <a:t>Explore relationships between enrollment measures and macro outcomes</a:t>
            </a:r>
            <a:endParaRPr b="1"/>
          </a:p>
          <a:p>
            <a:pPr indent="0" lvl="0" marL="0" rtl="0" algn="l">
              <a:lnSpc>
                <a:spcPct val="100000"/>
              </a:lnSpc>
              <a:spcBef>
                <a:spcPts val="3000"/>
              </a:spcBef>
              <a:spcAft>
                <a:spcPts val="0"/>
              </a:spcAft>
              <a:buNone/>
            </a:pPr>
            <a:r>
              <a:rPr b="1" lang="en">
                <a:solidFill>
                  <a:schemeClr val="accent5"/>
                </a:solidFill>
              </a:rPr>
              <a:t>Subtasks:</a:t>
            </a:r>
            <a:endParaRPr b="1">
              <a:solidFill>
                <a:schemeClr val="accent5"/>
              </a:solidFill>
            </a:endParaRPr>
          </a:p>
          <a:p>
            <a:pPr indent="-342900" lvl="0" marL="914400" rtl="0" algn="l">
              <a:lnSpc>
                <a:spcPct val="100000"/>
              </a:lnSpc>
              <a:spcBef>
                <a:spcPts val="800"/>
              </a:spcBef>
              <a:spcAft>
                <a:spcPts val="0"/>
              </a:spcAft>
              <a:buSzPts val="1800"/>
              <a:buChar char="➔"/>
            </a:pPr>
            <a:r>
              <a:rPr lang="en"/>
              <a:t>Identify outliers/countries of interest to examine in greater detail (Task 4)</a:t>
            </a:r>
            <a:endParaRPr/>
          </a:p>
          <a:p>
            <a:pPr indent="-342900" lvl="0" marL="914400" rtl="0" algn="l">
              <a:lnSpc>
                <a:spcPct val="100000"/>
              </a:lnSpc>
              <a:spcBef>
                <a:spcPts val="800"/>
              </a:spcBef>
              <a:spcAft>
                <a:spcPts val="0"/>
              </a:spcAft>
              <a:buSzPts val="1800"/>
              <a:buChar char="➔"/>
            </a:pPr>
            <a:r>
              <a:rPr lang="en"/>
              <a:t>Identify enrollment measures that have the greatest impact on specific macro outcomes</a:t>
            </a:r>
            <a:endParaRPr/>
          </a:p>
          <a:p>
            <a:pPr indent="-342900" lvl="0" marL="914400" rtl="0" algn="l">
              <a:lnSpc>
                <a:spcPct val="100000"/>
              </a:lnSpc>
              <a:spcBef>
                <a:spcPts val="800"/>
              </a:spcBef>
              <a:spcAft>
                <a:spcPts val="0"/>
              </a:spcAft>
              <a:buSzPts val="1800"/>
              <a:buChar char="➔"/>
            </a:pPr>
            <a:r>
              <a:rPr lang="en"/>
              <a:t>Compare enrollment measure | macro outcome relationship</a:t>
            </a:r>
            <a:endParaRPr/>
          </a:p>
          <a:p>
            <a:pPr indent="-342900" lvl="1" marL="1371600" rtl="0" algn="l">
              <a:lnSpc>
                <a:spcPct val="100000"/>
              </a:lnSpc>
              <a:spcBef>
                <a:spcPts val="800"/>
              </a:spcBef>
              <a:spcAft>
                <a:spcPts val="0"/>
              </a:spcAft>
              <a:buSzPts val="1800"/>
              <a:buChar char="◆"/>
            </a:pPr>
            <a:r>
              <a:rPr lang="en" sz="1800"/>
              <a:t>by geographic region | income group</a:t>
            </a:r>
            <a:endParaRPr sz="1800">
              <a:solidFill>
                <a:srgbClr val="CC4125"/>
              </a:solidFill>
            </a:endParaRPr>
          </a:p>
          <a:p>
            <a:pPr indent="-342900" lvl="0" marL="914400" rtl="0" algn="l">
              <a:lnSpc>
                <a:spcPct val="100000"/>
              </a:lnSpc>
              <a:spcBef>
                <a:spcPts val="800"/>
              </a:spcBef>
              <a:spcAft>
                <a:spcPts val="0"/>
              </a:spcAft>
              <a:buSzPts val="1800"/>
              <a:buChar char="➔"/>
            </a:pPr>
            <a:r>
              <a:rPr lang="en"/>
              <a:t>Locate specific countries of interest and retrieve details</a:t>
            </a:r>
            <a:endParaRPr/>
          </a:p>
          <a:p>
            <a:pPr indent="0" lvl="0" marL="0" rtl="0" algn="l">
              <a:spcBef>
                <a:spcPts val="800"/>
              </a:spcBef>
              <a:spcAft>
                <a:spcPts val="0"/>
              </a:spcAft>
              <a:buNone/>
            </a:pPr>
            <a:r>
              <a:t/>
            </a:r>
            <a:endParaRPr sz="1600"/>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240" name="Google Shape;240;p27"/>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41" name="Google Shape;241;p27"/>
          <p:cNvPicPr preferRelativeResize="0"/>
          <p:nvPr/>
        </p:nvPicPr>
        <p:blipFill>
          <a:blip r:embed="rId4">
            <a:alphaModFix/>
          </a:blip>
          <a:stretch>
            <a:fillRect/>
          </a:stretch>
        </p:blipFill>
        <p:spPr>
          <a:xfrm>
            <a:off x="0" y="570553"/>
            <a:ext cx="9177098" cy="19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28"/>
          <p:cNvSpPr/>
          <p:nvPr/>
        </p:nvSpPr>
        <p:spPr>
          <a:xfrm>
            <a:off x="139550" y="1870675"/>
            <a:ext cx="4325700" cy="2747100"/>
          </a:xfrm>
          <a:prstGeom prst="roundRect">
            <a:avLst>
              <a:gd fmla="val 5143" name="adj"/>
            </a:avLst>
          </a:prstGeom>
          <a:solidFill>
            <a:srgbClr val="FF0000">
              <a:alpha val="0"/>
            </a:srgbClr>
          </a:solidFill>
          <a:ln cap="flat" cmpd="sng" w="9525">
            <a:solidFill>
              <a:srgbClr val="173A38"/>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3 - Evolution to Final Product </a:t>
            </a:r>
            <a:endParaRPr sz="2400">
              <a:solidFill>
                <a:schemeClr val="dk2"/>
              </a:solidFill>
            </a:endParaRPr>
          </a:p>
        </p:txBody>
      </p:sp>
      <p:pic>
        <p:nvPicPr>
          <p:cNvPr id="248" name="Google Shape;248;p28"/>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49" name="Google Shape;249;p28"/>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250" name="Google Shape;250;p28"/>
          <p:cNvSpPr txBox="1"/>
          <p:nvPr/>
        </p:nvSpPr>
        <p:spPr>
          <a:xfrm>
            <a:off x="591900" y="927000"/>
            <a:ext cx="1778100" cy="4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999999"/>
                </a:solidFill>
              </a:rPr>
              <a:t>Prior</a:t>
            </a:r>
            <a:endParaRPr b="1" sz="1200">
              <a:solidFill>
                <a:srgbClr val="999999"/>
              </a:solidFill>
            </a:endParaRPr>
          </a:p>
          <a:p>
            <a:pPr indent="0" lvl="0" marL="0" rtl="0" algn="ctr">
              <a:spcBef>
                <a:spcPts val="0"/>
              </a:spcBef>
              <a:spcAft>
                <a:spcPts val="0"/>
              </a:spcAft>
              <a:buNone/>
            </a:pPr>
            <a:r>
              <a:rPr b="1" lang="en" sz="1200">
                <a:solidFill>
                  <a:srgbClr val="999999"/>
                </a:solidFill>
              </a:rPr>
              <a:t>Iteration</a:t>
            </a:r>
            <a:endParaRPr b="1" sz="1200">
              <a:solidFill>
                <a:srgbClr val="999999"/>
              </a:solidFill>
            </a:endParaRPr>
          </a:p>
        </p:txBody>
      </p:sp>
      <p:sp>
        <p:nvSpPr>
          <p:cNvPr id="251" name="Google Shape;251;p28"/>
          <p:cNvSpPr txBox="1"/>
          <p:nvPr/>
        </p:nvSpPr>
        <p:spPr>
          <a:xfrm>
            <a:off x="2061900" y="927000"/>
            <a:ext cx="1824300" cy="496500"/>
          </a:xfrm>
          <a:prstGeom prst="rect">
            <a:avLst/>
          </a:prstGeom>
          <a:noFill/>
          <a:ln>
            <a:noFill/>
          </a:ln>
        </p:spPr>
        <p:txBody>
          <a:bodyPr anchorCtr="0" anchor="ctr" bIns="91425" lIns="91425" spcFirstLastPara="1" rIns="91425" wrap="square" tIns="91425">
            <a:noAutofit/>
          </a:bodyPr>
          <a:lstStyle/>
          <a:p>
            <a:pPr indent="-207009" lvl="0" marL="246888" marR="0" rtl="0" algn="l">
              <a:lnSpc>
                <a:spcPct val="100000"/>
              </a:lnSpc>
              <a:spcBef>
                <a:spcPts val="0"/>
              </a:spcBef>
              <a:spcAft>
                <a:spcPts val="0"/>
              </a:spcAft>
              <a:buClr>
                <a:srgbClr val="666666"/>
              </a:buClr>
              <a:buSzPts val="1100"/>
              <a:buChar char="●"/>
            </a:pPr>
            <a:r>
              <a:rPr lang="en" sz="1100">
                <a:solidFill>
                  <a:srgbClr val="666666"/>
                </a:solidFill>
              </a:rPr>
              <a:t>Static Visualization</a:t>
            </a:r>
            <a:endParaRPr sz="1100">
              <a:solidFill>
                <a:srgbClr val="666666"/>
              </a:solidFill>
            </a:endParaRPr>
          </a:p>
        </p:txBody>
      </p:sp>
      <p:sp>
        <p:nvSpPr>
          <p:cNvPr id="252" name="Google Shape;252;p28"/>
          <p:cNvSpPr txBox="1"/>
          <p:nvPr/>
        </p:nvSpPr>
        <p:spPr>
          <a:xfrm>
            <a:off x="4555200" y="854550"/>
            <a:ext cx="931200" cy="64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5"/>
                </a:solidFill>
              </a:rPr>
              <a:t>Final </a:t>
            </a:r>
            <a:endParaRPr b="1" sz="1200">
              <a:solidFill>
                <a:schemeClr val="accent5"/>
              </a:solidFill>
            </a:endParaRPr>
          </a:p>
          <a:p>
            <a:pPr indent="0" lvl="0" marL="0" rtl="0" algn="ctr">
              <a:spcBef>
                <a:spcPts val="0"/>
              </a:spcBef>
              <a:spcAft>
                <a:spcPts val="0"/>
              </a:spcAft>
              <a:buNone/>
            </a:pPr>
            <a:r>
              <a:rPr b="1" lang="en" sz="1200">
                <a:solidFill>
                  <a:schemeClr val="accent5"/>
                </a:solidFill>
              </a:rPr>
              <a:t>Product</a:t>
            </a:r>
            <a:endParaRPr b="1" sz="1200">
              <a:solidFill>
                <a:schemeClr val="accent5"/>
              </a:solidFill>
            </a:endParaRPr>
          </a:p>
        </p:txBody>
      </p:sp>
      <p:sp>
        <p:nvSpPr>
          <p:cNvPr id="253" name="Google Shape;253;p28"/>
          <p:cNvSpPr txBox="1"/>
          <p:nvPr/>
        </p:nvSpPr>
        <p:spPr>
          <a:xfrm>
            <a:off x="5869375" y="609600"/>
            <a:ext cx="3765000" cy="1131300"/>
          </a:xfrm>
          <a:prstGeom prst="rect">
            <a:avLst/>
          </a:prstGeom>
          <a:noFill/>
          <a:ln>
            <a:noFill/>
          </a:ln>
        </p:spPr>
        <p:txBody>
          <a:bodyPr anchorCtr="0" anchor="t" bIns="91425" lIns="91425" spcFirstLastPara="1" rIns="91425" wrap="square" tIns="91425">
            <a:noAutofit/>
          </a:bodyPr>
          <a:lstStyle/>
          <a:p>
            <a:pPr indent="-207009" lvl="0" marL="246888" rtl="0" algn="l">
              <a:spcBef>
                <a:spcPts val="0"/>
              </a:spcBef>
              <a:spcAft>
                <a:spcPts val="0"/>
              </a:spcAft>
              <a:buClr>
                <a:schemeClr val="accent5"/>
              </a:buClr>
              <a:buSzPts val="1100"/>
              <a:buChar char="●"/>
            </a:pPr>
            <a:r>
              <a:rPr lang="en" sz="1100">
                <a:solidFill>
                  <a:schemeClr val="accent5"/>
                </a:solidFill>
              </a:rPr>
              <a:t>Allow users to dynamically select enrollment measures and macro outcome variables</a:t>
            </a:r>
            <a:endParaRPr sz="1100">
              <a:solidFill>
                <a:schemeClr val="accent5"/>
              </a:solidFill>
            </a:endParaRPr>
          </a:p>
          <a:p>
            <a:pPr indent="-207009" lvl="0" marL="246888" rtl="0" algn="l">
              <a:spcBef>
                <a:spcPts val="300"/>
              </a:spcBef>
              <a:spcAft>
                <a:spcPts val="0"/>
              </a:spcAft>
              <a:buClr>
                <a:schemeClr val="accent5"/>
              </a:buClr>
              <a:buSzPts val="1100"/>
              <a:buChar char="●"/>
            </a:pPr>
            <a:r>
              <a:rPr lang="en" sz="1100">
                <a:solidFill>
                  <a:schemeClr val="accent5"/>
                </a:solidFill>
              </a:rPr>
              <a:t>Filtering by Region and/or Income Group</a:t>
            </a:r>
            <a:endParaRPr sz="1100">
              <a:solidFill>
                <a:schemeClr val="accent5"/>
              </a:solidFill>
            </a:endParaRPr>
          </a:p>
          <a:p>
            <a:pPr indent="-207009" lvl="0" marL="246888" rtl="0" algn="l">
              <a:spcBef>
                <a:spcPts val="300"/>
              </a:spcBef>
              <a:spcAft>
                <a:spcPts val="0"/>
              </a:spcAft>
              <a:buClr>
                <a:schemeClr val="accent5"/>
              </a:buClr>
              <a:buSzPts val="1100"/>
              <a:buChar char="●"/>
            </a:pPr>
            <a:r>
              <a:rPr lang="en" sz="1100">
                <a:solidFill>
                  <a:schemeClr val="accent5"/>
                </a:solidFill>
              </a:rPr>
              <a:t>Highlight by Region or Income Group</a:t>
            </a:r>
            <a:endParaRPr sz="1100">
              <a:solidFill>
                <a:schemeClr val="accent5"/>
              </a:solidFill>
            </a:endParaRPr>
          </a:p>
          <a:p>
            <a:pPr indent="-207009" lvl="0" marL="246888" rtl="0" algn="l">
              <a:spcBef>
                <a:spcPts val="300"/>
              </a:spcBef>
              <a:spcAft>
                <a:spcPts val="0"/>
              </a:spcAft>
              <a:buClr>
                <a:schemeClr val="accent5"/>
              </a:buClr>
              <a:buSzPts val="1100"/>
              <a:buChar char="●"/>
            </a:pPr>
            <a:r>
              <a:rPr lang="en" sz="1100">
                <a:solidFill>
                  <a:schemeClr val="accent5"/>
                </a:solidFill>
              </a:rPr>
              <a:t>Details on Demand</a:t>
            </a:r>
            <a:endParaRPr sz="1100">
              <a:solidFill>
                <a:schemeClr val="accent5"/>
              </a:solidFill>
            </a:endParaRPr>
          </a:p>
        </p:txBody>
      </p:sp>
      <p:pic>
        <p:nvPicPr>
          <p:cNvPr id="254" name="Google Shape;254;p28"/>
          <p:cNvPicPr preferRelativeResize="0"/>
          <p:nvPr/>
        </p:nvPicPr>
        <p:blipFill rotWithShape="1">
          <a:blip r:embed="rId5">
            <a:alphaModFix/>
          </a:blip>
          <a:srcRect b="0" l="0" r="2997" t="0"/>
          <a:stretch/>
        </p:blipFill>
        <p:spPr>
          <a:xfrm>
            <a:off x="196150" y="1930957"/>
            <a:ext cx="4184340" cy="2626535"/>
          </a:xfrm>
          <a:prstGeom prst="rect">
            <a:avLst/>
          </a:prstGeom>
          <a:noFill/>
          <a:ln>
            <a:noFill/>
          </a:ln>
        </p:spPr>
      </p:pic>
      <p:sp>
        <p:nvSpPr>
          <p:cNvPr id="255" name="Google Shape;255;p28"/>
          <p:cNvSpPr/>
          <p:nvPr/>
        </p:nvSpPr>
        <p:spPr>
          <a:xfrm>
            <a:off x="4688725" y="1870675"/>
            <a:ext cx="4325700" cy="27471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6" name="Google Shape;256;p28"/>
          <p:cNvPicPr preferRelativeResize="0"/>
          <p:nvPr/>
        </p:nvPicPr>
        <p:blipFill>
          <a:blip r:embed="rId6">
            <a:alphaModFix/>
          </a:blip>
          <a:stretch>
            <a:fillRect/>
          </a:stretch>
        </p:blipFill>
        <p:spPr>
          <a:xfrm>
            <a:off x="4757600" y="1917236"/>
            <a:ext cx="4187952" cy="262432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pic>
        <p:nvPicPr>
          <p:cNvPr id="261" name="Google Shape;261;p29"/>
          <p:cNvPicPr preferRelativeResize="0"/>
          <p:nvPr/>
        </p:nvPicPr>
        <p:blipFill>
          <a:blip r:embed="rId3">
            <a:alphaModFix/>
          </a:blip>
          <a:stretch>
            <a:fillRect/>
          </a:stretch>
        </p:blipFill>
        <p:spPr>
          <a:xfrm>
            <a:off x="197713" y="843422"/>
            <a:ext cx="5605272" cy="3776471"/>
          </a:xfrm>
          <a:prstGeom prst="rect">
            <a:avLst/>
          </a:prstGeom>
          <a:noFill/>
          <a:ln>
            <a:noFill/>
          </a:ln>
        </p:spPr>
      </p:pic>
      <p:sp>
        <p:nvSpPr>
          <p:cNvPr id="262" name="Google Shape;262;p29"/>
          <p:cNvSpPr/>
          <p:nvPr/>
        </p:nvSpPr>
        <p:spPr>
          <a:xfrm>
            <a:off x="6404225" y="676650"/>
            <a:ext cx="2570400" cy="12375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9"/>
          <p:cNvSpPr/>
          <p:nvPr/>
        </p:nvSpPr>
        <p:spPr>
          <a:xfrm>
            <a:off x="113050" y="676650"/>
            <a:ext cx="5748000" cy="40446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9"/>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3 - Use Case: Testing Hypotheses</a:t>
            </a:r>
            <a:endParaRPr sz="2400">
              <a:solidFill>
                <a:schemeClr val="dk2"/>
              </a:solidFill>
            </a:endParaRPr>
          </a:p>
        </p:txBody>
      </p:sp>
      <p:pic>
        <p:nvPicPr>
          <p:cNvPr id="265" name="Google Shape;265;p29"/>
          <p:cNvPicPr preferRelativeResize="0"/>
          <p:nvPr/>
        </p:nvPicPr>
        <p:blipFill>
          <a:blip r:embed="rId4">
            <a:alphaModFix/>
          </a:blip>
          <a:stretch>
            <a:fillRect/>
          </a:stretch>
        </p:blipFill>
        <p:spPr>
          <a:xfrm>
            <a:off x="-12325" y="4721275"/>
            <a:ext cx="9144000" cy="269825"/>
          </a:xfrm>
          <a:prstGeom prst="rect">
            <a:avLst/>
          </a:prstGeom>
          <a:noFill/>
          <a:ln>
            <a:noFill/>
          </a:ln>
        </p:spPr>
      </p:pic>
      <p:pic>
        <p:nvPicPr>
          <p:cNvPr id="266" name="Google Shape;266;p29"/>
          <p:cNvPicPr preferRelativeResize="0"/>
          <p:nvPr/>
        </p:nvPicPr>
        <p:blipFill>
          <a:blip r:embed="rId5">
            <a:alphaModFix/>
          </a:blip>
          <a:stretch>
            <a:fillRect/>
          </a:stretch>
        </p:blipFill>
        <p:spPr>
          <a:xfrm>
            <a:off x="0" y="570553"/>
            <a:ext cx="9177098" cy="19100"/>
          </a:xfrm>
          <a:prstGeom prst="rect">
            <a:avLst/>
          </a:prstGeom>
          <a:noFill/>
          <a:ln>
            <a:noFill/>
          </a:ln>
        </p:spPr>
      </p:pic>
      <p:sp>
        <p:nvSpPr>
          <p:cNvPr id="267" name="Google Shape;267;p29"/>
          <p:cNvSpPr txBox="1"/>
          <p:nvPr/>
        </p:nvSpPr>
        <p:spPr>
          <a:xfrm>
            <a:off x="6404225" y="605400"/>
            <a:ext cx="2570400" cy="12234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t/>
            </a:r>
            <a:endParaRPr sz="1200"/>
          </a:p>
          <a:p>
            <a:pPr indent="0" lvl="0" marL="0" rtl="0" algn="ctr">
              <a:lnSpc>
                <a:spcPct val="100000"/>
              </a:lnSpc>
              <a:spcBef>
                <a:spcPts val="0"/>
              </a:spcBef>
              <a:spcAft>
                <a:spcPts val="0"/>
              </a:spcAft>
              <a:buNone/>
            </a:pPr>
            <a:r>
              <a:rPr b="1" lang="en"/>
              <a:t>User Hypothesis</a:t>
            </a:r>
            <a:endParaRPr b="1"/>
          </a:p>
          <a:p>
            <a:pPr indent="0" lvl="0" marL="0" rtl="0" algn="l">
              <a:spcBef>
                <a:spcPts val="600"/>
              </a:spcBef>
              <a:spcAft>
                <a:spcPts val="0"/>
              </a:spcAft>
              <a:buNone/>
            </a:pPr>
            <a:r>
              <a:rPr i="1" lang="en" sz="1200"/>
              <a:t>Higher levels of female educational attainment, as measured by enrollment rates, are associated with lower population growth</a:t>
            </a:r>
            <a:endParaRPr i="1" sz="1200"/>
          </a:p>
        </p:txBody>
      </p:sp>
      <p:sp>
        <p:nvSpPr>
          <p:cNvPr id="268" name="Google Shape;268;p29"/>
          <p:cNvSpPr txBox="1"/>
          <p:nvPr/>
        </p:nvSpPr>
        <p:spPr>
          <a:xfrm>
            <a:off x="6404225" y="2247900"/>
            <a:ext cx="2504100" cy="2362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sz="1200"/>
          </a:p>
          <a:p>
            <a:pPr indent="0" lvl="0" marL="0" rtl="0" algn="ctr">
              <a:lnSpc>
                <a:spcPct val="100000"/>
              </a:lnSpc>
              <a:spcBef>
                <a:spcPts val="0"/>
              </a:spcBef>
              <a:spcAft>
                <a:spcPts val="0"/>
              </a:spcAft>
              <a:buNone/>
            </a:pPr>
            <a:r>
              <a:rPr b="1" lang="en"/>
              <a:t>Insights Lead to </a:t>
            </a:r>
            <a:endParaRPr b="1"/>
          </a:p>
          <a:p>
            <a:pPr indent="0" lvl="0" marL="0" rtl="0" algn="ctr">
              <a:lnSpc>
                <a:spcPct val="100000"/>
              </a:lnSpc>
              <a:spcBef>
                <a:spcPts val="0"/>
              </a:spcBef>
              <a:spcAft>
                <a:spcPts val="0"/>
              </a:spcAft>
              <a:buNone/>
            </a:pPr>
            <a:r>
              <a:rPr b="1" lang="en"/>
              <a:t>New Lines of Inquiry</a:t>
            </a:r>
            <a:endParaRPr b="1"/>
          </a:p>
          <a:p>
            <a:pPr indent="0" lvl="0" marL="0" rtl="0" algn="l">
              <a:lnSpc>
                <a:spcPct val="100000"/>
              </a:lnSpc>
              <a:spcBef>
                <a:spcPts val="1200"/>
              </a:spcBef>
              <a:spcAft>
                <a:spcPts val="0"/>
              </a:spcAft>
              <a:buNone/>
            </a:pPr>
            <a:r>
              <a:rPr i="1" lang="en" sz="1200"/>
              <a:t>Do higher female enrollment rates lead to higher economic growth? </a:t>
            </a:r>
            <a:endParaRPr i="1" sz="1200"/>
          </a:p>
          <a:p>
            <a:pPr indent="0" lvl="0" marL="0" rtl="0" algn="l">
              <a:lnSpc>
                <a:spcPct val="100000"/>
              </a:lnSpc>
              <a:spcBef>
                <a:spcPts val="1200"/>
              </a:spcBef>
              <a:spcAft>
                <a:spcPts val="0"/>
              </a:spcAft>
              <a:buNone/>
            </a:pPr>
            <a:r>
              <a:rPr i="1" lang="en" sz="1200"/>
              <a:t> Is the effect as strong as it is for population growth?</a:t>
            </a:r>
            <a:endParaRPr i="1" sz="1200"/>
          </a:p>
          <a:p>
            <a:pPr indent="0" lvl="0" marL="0" rtl="0" algn="l">
              <a:lnSpc>
                <a:spcPct val="100000"/>
              </a:lnSpc>
              <a:spcBef>
                <a:spcPts val="1200"/>
              </a:spcBef>
              <a:spcAft>
                <a:spcPts val="0"/>
              </a:spcAft>
              <a:buNone/>
            </a:pPr>
            <a:r>
              <a:rPr i="1" lang="en" sz="1200"/>
              <a:t>Which enrollment measure has the strongest impact on population growth?</a:t>
            </a:r>
            <a:endParaRPr i="1" sz="1200"/>
          </a:p>
        </p:txBody>
      </p:sp>
      <p:sp>
        <p:nvSpPr>
          <p:cNvPr id="269" name="Google Shape;269;p29"/>
          <p:cNvSpPr/>
          <p:nvPr/>
        </p:nvSpPr>
        <p:spPr>
          <a:xfrm rot="2579">
            <a:off x="5935850" y="1202250"/>
            <a:ext cx="399900" cy="186300"/>
          </a:xfrm>
          <a:prstGeom prst="leftArrow">
            <a:avLst>
              <a:gd fmla="val 50000" name="adj1"/>
              <a:gd fmla="val 55979"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rot="10797421">
            <a:off x="5935850" y="3335850"/>
            <a:ext cx="399900" cy="186300"/>
          </a:xfrm>
          <a:prstGeom prst="leftArrow">
            <a:avLst>
              <a:gd fmla="val 50000" name="adj1"/>
              <a:gd fmla="val 55979"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a:off x="6345000" y="2209800"/>
            <a:ext cx="2570400" cy="24384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72" name="Google Shape;272;p29"/>
          <p:cNvSpPr/>
          <p:nvPr/>
        </p:nvSpPr>
        <p:spPr>
          <a:xfrm>
            <a:off x="685800" y="1644600"/>
            <a:ext cx="1520100" cy="641400"/>
          </a:xfrm>
          <a:prstGeom prst="wedgeRectCallout">
            <a:avLst>
              <a:gd fmla="val -5628" name="adj1"/>
              <a:gd fmla="val 80028"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Insight</a:t>
            </a:r>
            <a:endParaRPr b="1" sz="800"/>
          </a:p>
          <a:p>
            <a:pPr indent="0" lvl="0" marL="0" rtl="0" algn="l">
              <a:spcBef>
                <a:spcPts val="0"/>
              </a:spcBef>
              <a:spcAft>
                <a:spcPts val="0"/>
              </a:spcAft>
              <a:buNone/>
            </a:pPr>
            <a:r>
              <a:rPr lang="en" sz="800"/>
              <a:t>“Problem” countries concentrated in Sub-Saharan Africa and South Asia</a:t>
            </a:r>
            <a:endParaRPr sz="800"/>
          </a:p>
        </p:txBody>
      </p:sp>
      <p:sp>
        <p:nvSpPr>
          <p:cNvPr id="273" name="Google Shape;273;p29"/>
          <p:cNvSpPr/>
          <p:nvPr/>
        </p:nvSpPr>
        <p:spPr>
          <a:xfrm>
            <a:off x="4648200" y="3886200"/>
            <a:ext cx="1001100" cy="457200"/>
          </a:xfrm>
          <a:prstGeom prst="wedgeRectCallout">
            <a:avLst>
              <a:gd fmla="val -63760" name="adj1"/>
              <a:gd fmla="val -79123"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Insight</a:t>
            </a:r>
            <a:endParaRPr b="1" sz="800"/>
          </a:p>
          <a:p>
            <a:pPr indent="0" lvl="0" marL="0" rtl="0" algn="ctr">
              <a:spcBef>
                <a:spcPts val="0"/>
              </a:spcBef>
              <a:spcAft>
                <a:spcPts val="0"/>
              </a:spcAft>
              <a:buNone/>
            </a:pPr>
            <a:r>
              <a:rPr lang="en" sz="800"/>
              <a:t>Confirmed Hypothesis</a:t>
            </a:r>
            <a:endParaRPr sz="800"/>
          </a:p>
        </p:txBody>
      </p:sp>
      <p:sp>
        <p:nvSpPr>
          <p:cNvPr id="274" name="Google Shape;274;p29"/>
          <p:cNvSpPr/>
          <p:nvPr/>
        </p:nvSpPr>
        <p:spPr>
          <a:xfrm>
            <a:off x="762000" y="2514600"/>
            <a:ext cx="1143000" cy="641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0"/>
          <p:cNvSpPr txBox="1"/>
          <p:nvPr>
            <p:ph type="title"/>
          </p:nvPr>
        </p:nvSpPr>
        <p:spPr>
          <a:xfrm>
            <a:off x="311700" y="64025"/>
            <a:ext cx="88323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3 - Use Case: Investigating New Lines of Inquiry</a:t>
            </a:r>
            <a:endParaRPr sz="2400">
              <a:solidFill>
                <a:schemeClr val="dk2"/>
              </a:solidFill>
            </a:endParaRPr>
          </a:p>
        </p:txBody>
      </p:sp>
      <p:pic>
        <p:nvPicPr>
          <p:cNvPr id="280" name="Google Shape;280;p30"/>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81" name="Google Shape;281;p30"/>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282" name="Google Shape;282;p30"/>
          <p:cNvSpPr/>
          <p:nvPr/>
        </p:nvSpPr>
        <p:spPr>
          <a:xfrm rot="10797421">
            <a:off x="2800500" y="2286150"/>
            <a:ext cx="399900" cy="186300"/>
          </a:xfrm>
          <a:prstGeom prst="leftArrow">
            <a:avLst>
              <a:gd fmla="val 50000" name="adj1"/>
              <a:gd fmla="val 55979"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0"/>
          <p:cNvSpPr/>
          <p:nvPr/>
        </p:nvSpPr>
        <p:spPr>
          <a:xfrm>
            <a:off x="152400" y="1752600"/>
            <a:ext cx="2514600" cy="12192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4" name="Google Shape;284;p30"/>
          <p:cNvSpPr txBox="1"/>
          <p:nvPr/>
        </p:nvSpPr>
        <p:spPr>
          <a:xfrm>
            <a:off x="152400" y="1790700"/>
            <a:ext cx="2514600" cy="110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i="1" lang="en" sz="1200"/>
              <a:t>Do higher female enrollment rates lead to higher economic growth? </a:t>
            </a:r>
            <a:endParaRPr i="1" sz="1200"/>
          </a:p>
          <a:p>
            <a:pPr indent="0" lvl="0" marL="0" rtl="0" algn="l">
              <a:lnSpc>
                <a:spcPct val="100000"/>
              </a:lnSpc>
              <a:spcBef>
                <a:spcPts val="1200"/>
              </a:spcBef>
              <a:spcAft>
                <a:spcPts val="1200"/>
              </a:spcAft>
              <a:buNone/>
            </a:pPr>
            <a:r>
              <a:rPr i="1" lang="en" sz="1200"/>
              <a:t> Is the effect as strong as it is for population growth?</a:t>
            </a:r>
            <a:endParaRPr i="1" sz="1200"/>
          </a:p>
        </p:txBody>
      </p:sp>
      <p:sp>
        <p:nvSpPr>
          <p:cNvPr id="285" name="Google Shape;285;p30"/>
          <p:cNvSpPr/>
          <p:nvPr/>
        </p:nvSpPr>
        <p:spPr>
          <a:xfrm>
            <a:off x="3346200" y="685800"/>
            <a:ext cx="5721600" cy="39624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6" name="Google Shape;286;p30"/>
          <p:cNvPicPr preferRelativeResize="0"/>
          <p:nvPr/>
        </p:nvPicPr>
        <p:blipFill>
          <a:blip r:embed="rId5">
            <a:alphaModFix/>
          </a:blip>
          <a:stretch>
            <a:fillRect/>
          </a:stretch>
        </p:blipFill>
        <p:spPr>
          <a:xfrm>
            <a:off x="3462525" y="767227"/>
            <a:ext cx="5513834" cy="3714865"/>
          </a:xfrm>
          <a:prstGeom prst="rect">
            <a:avLst/>
          </a:prstGeom>
          <a:noFill/>
          <a:ln>
            <a:noFill/>
          </a:ln>
        </p:spPr>
      </p:pic>
      <p:sp>
        <p:nvSpPr>
          <p:cNvPr id="287" name="Google Shape;287;p30"/>
          <p:cNvSpPr/>
          <p:nvPr/>
        </p:nvSpPr>
        <p:spPr>
          <a:xfrm>
            <a:off x="3886200" y="1524000"/>
            <a:ext cx="1981200" cy="870000"/>
          </a:xfrm>
          <a:prstGeom prst="wedgeRectCallout">
            <a:avLst>
              <a:gd fmla="val -37321" name="adj1"/>
              <a:gd fmla="val 10226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Insight</a:t>
            </a:r>
            <a:endParaRPr b="1" sz="800"/>
          </a:p>
          <a:p>
            <a:pPr indent="0" lvl="0" marL="0" rtl="0" algn="l">
              <a:spcBef>
                <a:spcPts val="0"/>
              </a:spcBef>
              <a:spcAft>
                <a:spcPts val="0"/>
              </a:spcAft>
              <a:buNone/>
            </a:pPr>
            <a:r>
              <a:rPr lang="en" sz="800"/>
              <a:t>Female enrollment also has a positive impact on per Capita GDP growth, but the effect is much less pronounced relative to its impact on population growth</a:t>
            </a:r>
            <a:endParaRPr sz="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31"/>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3 - Incorporating Usability Test Feedback</a:t>
            </a:r>
            <a:endParaRPr sz="2400">
              <a:solidFill>
                <a:schemeClr val="dk2"/>
              </a:solidFill>
            </a:endParaRPr>
          </a:p>
        </p:txBody>
      </p:sp>
      <p:sp>
        <p:nvSpPr>
          <p:cNvPr id="293" name="Google Shape;293;p31"/>
          <p:cNvSpPr txBox="1"/>
          <p:nvPr>
            <p:ph idx="1" type="body"/>
          </p:nvPr>
        </p:nvSpPr>
        <p:spPr>
          <a:xfrm>
            <a:off x="440400" y="2317800"/>
            <a:ext cx="2988600" cy="1350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“Add explanatory text that provides an overview of the </a:t>
            </a:r>
            <a:r>
              <a:rPr lang="en" sz="1400"/>
              <a:t>visualization’s</a:t>
            </a:r>
            <a:r>
              <a:rPr lang="en" sz="1400"/>
              <a:t> interactive features and basic instructions on how best to use them.”</a:t>
            </a:r>
            <a:endParaRPr sz="1400"/>
          </a:p>
        </p:txBody>
      </p:sp>
      <p:pic>
        <p:nvPicPr>
          <p:cNvPr id="294" name="Google Shape;294;p31"/>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295" name="Google Shape;295;p31"/>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296" name="Google Shape;296;p31"/>
          <p:cNvSpPr txBox="1"/>
          <p:nvPr/>
        </p:nvSpPr>
        <p:spPr>
          <a:xfrm>
            <a:off x="4825297" y="609600"/>
            <a:ext cx="3369600" cy="64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rPr>
              <a:t>How Issue was Addressed</a:t>
            </a:r>
            <a:endParaRPr b="1" sz="1600">
              <a:solidFill>
                <a:schemeClr val="accent5"/>
              </a:solidFill>
            </a:endParaRPr>
          </a:p>
        </p:txBody>
      </p:sp>
      <p:sp>
        <p:nvSpPr>
          <p:cNvPr id="297" name="Google Shape;297;p31"/>
          <p:cNvSpPr txBox="1"/>
          <p:nvPr/>
        </p:nvSpPr>
        <p:spPr>
          <a:xfrm>
            <a:off x="440400" y="1600200"/>
            <a:ext cx="2988600" cy="64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rPr>
              <a:t>Priority Issue Identified In Usability Testing</a:t>
            </a:r>
            <a:endParaRPr b="1" sz="1600">
              <a:solidFill>
                <a:schemeClr val="accent5"/>
              </a:solidFill>
            </a:endParaRPr>
          </a:p>
        </p:txBody>
      </p:sp>
      <p:pic>
        <p:nvPicPr>
          <p:cNvPr id="298" name="Google Shape;298;p31"/>
          <p:cNvPicPr preferRelativeResize="0"/>
          <p:nvPr/>
        </p:nvPicPr>
        <p:blipFill rotWithShape="1">
          <a:blip r:embed="rId5">
            <a:alphaModFix/>
          </a:blip>
          <a:srcRect b="0" l="3412" r="17410" t="3072"/>
          <a:stretch/>
        </p:blipFill>
        <p:spPr>
          <a:xfrm>
            <a:off x="4031250" y="1244012"/>
            <a:ext cx="4957694" cy="3063437"/>
          </a:xfrm>
          <a:prstGeom prst="rect">
            <a:avLst/>
          </a:prstGeom>
          <a:noFill/>
          <a:ln>
            <a:noFill/>
          </a:ln>
        </p:spPr>
      </p:pic>
      <p:sp>
        <p:nvSpPr>
          <p:cNvPr id="299" name="Google Shape;299;p31"/>
          <p:cNvSpPr/>
          <p:nvPr/>
        </p:nvSpPr>
        <p:spPr>
          <a:xfrm>
            <a:off x="4114800" y="1130450"/>
            <a:ext cx="457200" cy="4749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Overview</a:t>
            </a:r>
            <a:endParaRPr sz="2400">
              <a:solidFill>
                <a:schemeClr val="dk2"/>
              </a:solidFill>
            </a:endParaRPr>
          </a:p>
        </p:txBody>
      </p:sp>
      <p:sp>
        <p:nvSpPr>
          <p:cNvPr id="62" name="Google Shape;62;p14"/>
          <p:cNvSpPr txBox="1"/>
          <p:nvPr>
            <p:ph idx="1" type="body"/>
          </p:nvPr>
        </p:nvSpPr>
        <p:spPr>
          <a:xfrm>
            <a:off x="376600" y="865600"/>
            <a:ext cx="8520600" cy="163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accent5"/>
                </a:solidFill>
              </a:rPr>
              <a:t>Context</a:t>
            </a:r>
            <a:r>
              <a:rPr b="1" lang="en">
                <a:solidFill>
                  <a:schemeClr val="accent5"/>
                </a:solidFill>
              </a:rPr>
              <a:t>:</a:t>
            </a:r>
            <a:r>
              <a:rPr b="1" lang="en"/>
              <a:t> </a:t>
            </a:r>
            <a:endParaRPr/>
          </a:p>
          <a:p>
            <a:pPr indent="0" lvl="0" marL="0" rtl="0" algn="l">
              <a:lnSpc>
                <a:spcPct val="115000"/>
              </a:lnSpc>
              <a:spcBef>
                <a:spcPts val="1600"/>
              </a:spcBef>
              <a:spcAft>
                <a:spcPts val="1600"/>
              </a:spcAft>
              <a:buNone/>
            </a:pPr>
            <a:r>
              <a:rPr lang="en" sz="1400"/>
              <a:t>Women face barriers to education caused by poverty, cultural norms, poor infrastructure, violence and political instability. Better educated women lead to broad national benefits.</a:t>
            </a:r>
            <a:endParaRPr sz="1400"/>
          </a:p>
        </p:txBody>
      </p:sp>
      <p:pic>
        <p:nvPicPr>
          <p:cNvPr id="63" name="Google Shape;63;p14"/>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64" name="Google Shape;64;p14"/>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65" name="Google Shape;65;p14"/>
          <p:cNvSpPr txBox="1"/>
          <p:nvPr>
            <p:ph idx="1" type="body"/>
          </p:nvPr>
        </p:nvSpPr>
        <p:spPr>
          <a:xfrm>
            <a:off x="376600" y="2422250"/>
            <a:ext cx="8520600" cy="1426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accent5"/>
                </a:solidFill>
              </a:rPr>
              <a:t>Goal: </a:t>
            </a:r>
            <a:endParaRPr b="1">
              <a:solidFill>
                <a:schemeClr val="accent5"/>
              </a:solidFill>
            </a:endParaRPr>
          </a:p>
          <a:p>
            <a:pPr indent="0" lvl="0" marL="0" rtl="0" algn="l">
              <a:lnSpc>
                <a:spcPct val="115000"/>
              </a:lnSpc>
              <a:spcBef>
                <a:spcPts val="1600"/>
              </a:spcBef>
              <a:spcAft>
                <a:spcPts val="1600"/>
              </a:spcAft>
              <a:buNone/>
            </a:pPr>
            <a:r>
              <a:rPr lang="en" sz="1400"/>
              <a:t>Our goal is to enable users to efficiently discover, compare and explore educational opportunities for women around the world.</a:t>
            </a:r>
            <a:endParaRPr sz="1400"/>
          </a:p>
        </p:txBody>
      </p:sp>
      <p:cxnSp>
        <p:nvCxnSpPr>
          <p:cNvPr id="66" name="Google Shape;66;p14"/>
          <p:cNvCxnSpPr/>
          <p:nvPr/>
        </p:nvCxnSpPr>
        <p:spPr>
          <a:xfrm>
            <a:off x="446075" y="2391875"/>
            <a:ext cx="8093100" cy="0"/>
          </a:xfrm>
          <a:prstGeom prst="straightConnector1">
            <a:avLst/>
          </a:prstGeom>
          <a:noFill/>
          <a:ln cap="flat" cmpd="sng" w="9525">
            <a:solidFill>
              <a:srgbClr val="6FA8DC"/>
            </a:solidFill>
            <a:prstDash val="dash"/>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32"/>
          <p:cNvSpPr txBox="1"/>
          <p:nvPr>
            <p:ph type="title"/>
          </p:nvPr>
        </p:nvSpPr>
        <p:spPr>
          <a:xfrm>
            <a:off x="3879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4 - Explore trends</a:t>
            </a:r>
            <a:endParaRPr sz="2400">
              <a:solidFill>
                <a:schemeClr val="dk2"/>
              </a:solidFill>
            </a:endParaRPr>
          </a:p>
        </p:txBody>
      </p:sp>
      <p:sp>
        <p:nvSpPr>
          <p:cNvPr id="305" name="Google Shape;305;p32"/>
          <p:cNvSpPr txBox="1"/>
          <p:nvPr>
            <p:ph idx="1" type="body"/>
          </p:nvPr>
        </p:nvSpPr>
        <p:spPr>
          <a:xfrm>
            <a:off x="311700" y="707450"/>
            <a:ext cx="8520600" cy="3829800"/>
          </a:xfrm>
          <a:prstGeom prst="rect">
            <a:avLst/>
          </a:prstGeom>
        </p:spPr>
        <p:txBody>
          <a:bodyPr anchorCtr="0" anchor="t" bIns="91425" lIns="91425" spcFirstLastPara="1" rIns="91425" wrap="square" tIns="91425">
            <a:noAutofit/>
          </a:bodyPr>
          <a:lstStyle/>
          <a:p>
            <a:pPr indent="0" lvl="0" marL="0" rtl="0" algn="l">
              <a:lnSpc>
                <a:spcPct val="113000"/>
              </a:lnSpc>
              <a:spcBef>
                <a:spcPts val="0"/>
              </a:spcBef>
              <a:spcAft>
                <a:spcPts val="0"/>
              </a:spcAft>
              <a:buClr>
                <a:schemeClr val="dk1"/>
              </a:buClr>
              <a:buSzPts val="1100"/>
              <a:buFont typeface="Arial"/>
              <a:buNone/>
            </a:pPr>
            <a:r>
              <a:rPr b="1" lang="en"/>
              <a:t>Analyze and compare trends of key education indicators and key macroeconomic and demographic measures </a:t>
            </a:r>
            <a:endParaRPr b="1"/>
          </a:p>
          <a:p>
            <a:pPr indent="0" lvl="0" marL="0" rtl="0" algn="l">
              <a:lnSpc>
                <a:spcPct val="100000"/>
              </a:lnSpc>
              <a:spcBef>
                <a:spcPts val="3000"/>
              </a:spcBef>
              <a:spcAft>
                <a:spcPts val="0"/>
              </a:spcAft>
              <a:buClr>
                <a:schemeClr val="dk1"/>
              </a:buClr>
              <a:buSzPts val="1100"/>
              <a:buFont typeface="Arial"/>
              <a:buNone/>
            </a:pPr>
            <a:r>
              <a:rPr b="1" lang="en">
                <a:solidFill>
                  <a:schemeClr val="accent5"/>
                </a:solidFill>
              </a:rPr>
              <a:t>Subtasks:</a:t>
            </a:r>
            <a:endParaRPr b="1">
              <a:solidFill>
                <a:schemeClr val="accent5"/>
              </a:solidFill>
            </a:endParaRPr>
          </a:p>
          <a:p>
            <a:pPr indent="-342900" lvl="0" marL="914400" rtl="0" algn="l">
              <a:lnSpc>
                <a:spcPct val="100000"/>
              </a:lnSpc>
              <a:spcBef>
                <a:spcPts val="800"/>
              </a:spcBef>
              <a:spcAft>
                <a:spcPts val="0"/>
              </a:spcAft>
              <a:buSzPts val="1800"/>
              <a:buChar char="➔"/>
            </a:pPr>
            <a:r>
              <a:rPr lang="en"/>
              <a:t>Identify trends in education indicators vs macroeconomic/demographic measures for a specific country over time</a:t>
            </a:r>
            <a:endParaRPr>
              <a:solidFill>
                <a:srgbClr val="DD7E6B"/>
              </a:solidFill>
            </a:endParaRPr>
          </a:p>
          <a:p>
            <a:pPr indent="-342900" lvl="0" marL="914400" rtl="0" algn="l">
              <a:lnSpc>
                <a:spcPct val="100000"/>
              </a:lnSpc>
              <a:spcBef>
                <a:spcPts val="800"/>
              </a:spcBef>
              <a:spcAft>
                <a:spcPts val="800"/>
              </a:spcAft>
              <a:buSzPts val="1800"/>
              <a:buChar char="➔"/>
            </a:pPr>
            <a:r>
              <a:rPr lang="en"/>
              <a:t>Compare trends for different countries</a:t>
            </a:r>
            <a:endParaRPr/>
          </a:p>
        </p:txBody>
      </p:sp>
      <p:pic>
        <p:nvPicPr>
          <p:cNvPr id="306" name="Google Shape;306;p32"/>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307" name="Google Shape;307;p32"/>
          <p:cNvPicPr preferRelativeResize="0"/>
          <p:nvPr/>
        </p:nvPicPr>
        <p:blipFill>
          <a:blip r:embed="rId4">
            <a:alphaModFix/>
          </a:blip>
          <a:stretch>
            <a:fillRect/>
          </a:stretch>
        </p:blipFill>
        <p:spPr>
          <a:xfrm>
            <a:off x="0" y="570553"/>
            <a:ext cx="9177098" cy="19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33"/>
          <p:cNvSpPr/>
          <p:nvPr/>
        </p:nvSpPr>
        <p:spPr>
          <a:xfrm>
            <a:off x="139550" y="2028825"/>
            <a:ext cx="3708600" cy="2153700"/>
          </a:xfrm>
          <a:prstGeom prst="roundRect">
            <a:avLst>
              <a:gd fmla="val 5143" name="adj"/>
            </a:avLst>
          </a:prstGeom>
          <a:solidFill>
            <a:srgbClr val="FF0000">
              <a:alpha val="0"/>
            </a:srgbClr>
          </a:solidFill>
          <a:ln cap="flat" cmpd="sng" w="9525">
            <a:solidFill>
              <a:srgbClr val="173A38"/>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3"/>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4 - Evolution to Final Product </a:t>
            </a:r>
            <a:endParaRPr sz="2400">
              <a:solidFill>
                <a:schemeClr val="dk2"/>
              </a:solidFill>
            </a:endParaRPr>
          </a:p>
        </p:txBody>
      </p:sp>
      <p:pic>
        <p:nvPicPr>
          <p:cNvPr id="314" name="Google Shape;314;p33"/>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315" name="Google Shape;315;p33"/>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316" name="Google Shape;316;p33"/>
          <p:cNvSpPr txBox="1"/>
          <p:nvPr/>
        </p:nvSpPr>
        <p:spPr>
          <a:xfrm>
            <a:off x="139550" y="722850"/>
            <a:ext cx="1253400" cy="4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999999"/>
                </a:solidFill>
              </a:rPr>
              <a:t>Prior</a:t>
            </a:r>
            <a:endParaRPr b="1" sz="1200">
              <a:solidFill>
                <a:srgbClr val="999999"/>
              </a:solidFill>
            </a:endParaRPr>
          </a:p>
          <a:p>
            <a:pPr indent="0" lvl="0" marL="0" rtl="0" algn="ctr">
              <a:spcBef>
                <a:spcPts val="0"/>
              </a:spcBef>
              <a:spcAft>
                <a:spcPts val="0"/>
              </a:spcAft>
              <a:buNone/>
            </a:pPr>
            <a:r>
              <a:rPr b="1" lang="en" sz="1200">
                <a:solidFill>
                  <a:srgbClr val="999999"/>
                </a:solidFill>
              </a:rPr>
              <a:t>Iteration</a:t>
            </a:r>
            <a:endParaRPr b="1" sz="1200">
              <a:solidFill>
                <a:srgbClr val="999999"/>
              </a:solidFill>
            </a:endParaRPr>
          </a:p>
        </p:txBody>
      </p:sp>
      <p:sp>
        <p:nvSpPr>
          <p:cNvPr id="317" name="Google Shape;317;p33"/>
          <p:cNvSpPr txBox="1"/>
          <p:nvPr/>
        </p:nvSpPr>
        <p:spPr>
          <a:xfrm>
            <a:off x="1392950" y="612900"/>
            <a:ext cx="2531400" cy="716400"/>
          </a:xfrm>
          <a:prstGeom prst="rect">
            <a:avLst/>
          </a:prstGeom>
          <a:noFill/>
          <a:ln>
            <a:noFill/>
          </a:ln>
        </p:spPr>
        <p:txBody>
          <a:bodyPr anchorCtr="0" anchor="ctr" bIns="91425" lIns="91425" spcFirstLastPara="1" rIns="91425" wrap="square" tIns="91425">
            <a:noAutofit/>
          </a:bodyPr>
          <a:lstStyle/>
          <a:p>
            <a:pPr indent="-207009" lvl="0" marL="246888" marR="0" rtl="0" algn="l">
              <a:lnSpc>
                <a:spcPct val="100000"/>
              </a:lnSpc>
              <a:spcBef>
                <a:spcPts val="0"/>
              </a:spcBef>
              <a:spcAft>
                <a:spcPts val="0"/>
              </a:spcAft>
              <a:buClr>
                <a:srgbClr val="666666"/>
              </a:buClr>
              <a:buSzPts val="1100"/>
              <a:buChar char="●"/>
            </a:pPr>
            <a:r>
              <a:rPr lang="en" sz="1100">
                <a:solidFill>
                  <a:srgbClr val="666666"/>
                </a:solidFill>
              </a:rPr>
              <a:t>Manual selection from vast number of Indicators</a:t>
            </a:r>
            <a:endParaRPr sz="1100">
              <a:solidFill>
                <a:srgbClr val="666666"/>
              </a:solidFill>
            </a:endParaRPr>
          </a:p>
        </p:txBody>
      </p:sp>
      <p:sp>
        <p:nvSpPr>
          <p:cNvPr id="318" name="Google Shape;318;p33"/>
          <p:cNvSpPr txBox="1"/>
          <p:nvPr/>
        </p:nvSpPr>
        <p:spPr>
          <a:xfrm>
            <a:off x="4122950" y="650400"/>
            <a:ext cx="931200" cy="64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5"/>
                </a:solidFill>
              </a:rPr>
              <a:t>Final</a:t>
            </a:r>
            <a:r>
              <a:rPr b="1" lang="en" sz="1200">
                <a:solidFill>
                  <a:schemeClr val="accent5"/>
                </a:solidFill>
              </a:rPr>
              <a:t> </a:t>
            </a:r>
            <a:endParaRPr b="1" sz="1200">
              <a:solidFill>
                <a:schemeClr val="accent5"/>
              </a:solidFill>
            </a:endParaRPr>
          </a:p>
          <a:p>
            <a:pPr indent="0" lvl="0" marL="0" rtl="0" algn="ctr">
              <a:spcBef>
                <a:spcPts val="0"/>
              </a:spcBef>
              <a:spcAft>
                <a:spcPts val="0"/>
              </a:spcAft>
              <a:buNone/>
            </a:pPr>
            <a:r>
              <a:rPr b="1" lang="en" sz="1200">
                <a:solidFill>
                  <a:schemeClr val="accent5"/>
                </a:solidFill>
              </a:rPr>
              <a:t>Product</a:t>
            </a:r>
            <a:endParaRPr b="1" sz="1200">
              <a:solidFill>
                <a:schemeClr val="accent5"/>
              </a:solidFill>
            </a:endParaRPr>
          </a:p>
        </p:txBody>
      </p:sp>
      <p:sp>
        <p:nvSpPr>
          <p:cNvPr id="319" name="Google Shape;319;p33"/>
          <p:cNvSpPr txBox="1"/>
          <p:nvPr/>
        </p:nvSpPr>
        <p:spPr>
          <a:xfrm>
            <a:off x="5054150" y="651975"/>
            <a:ext cx="4122900" cy="792300"/>
          </a:xfrm>
          <a:prstGeom prst="rect">
            <a:avLst/>
          </a:prstGeom>
          <a:noFill/>
          <a:ln>
            <a:noFill/>
          </a:ln>
        </p:spPr>
        <p:txBody>
          <a:bodyPr anchorCtr="0" anchor="t" bIns="91425" lIns="91425" spcFirstLastPara="1" rIns="91425" wrap="square" tIns="91425">
            <a:noAutofit/>
          </a:bodyPr>
          <a:lstStyle/>
          <a:p>
            <a:pPr indent="-207009" lvl="0" marL="246888" rtl="0" algn="l">
              <a:spcBef>
                <a:spcPts val="0"/>
              </a:spcBef>
              <a:spcAft>
                <a:spcPts val="0"/>
              </a:spcAft>
              <a:buClr>
                <a:schemeClr val="accent5"/>
              </a:buClr>
              <a:buSzPts val="1100"/>
              <a:buChar char="●"/>
            </a:pPr>
            <a:r>
              <a:rPr lang="en" sz="1100">
                <a:solidFill>
                  <a:schemeClr val="accent5"/>
                </a:solidFill>
              </a:rPr>
              <a:t>S</a:t>
            </a:r>
            <a:r>
              <a:rPr lang="en" sz="1100">
                <a:solidFill>
                  <a:schemeClr val="accent5"/>
                </a:solidFill>
              </a:rPr>
              <a:t>elect a country or countries to explore or compare trends</a:t>
            </a:r>
            <a:endParaRPr sz="1100">
              <a:solidFill>
                <a:schemeClr val="accent5"/>
              </a:solidFill>
            </a:endParaRPr>
          </a:p>
          <a:p>
            <a:pPr indent="-207009" lvl="0" marL="246888" rtl="0" algn="l">
              <a:spcBef>
                <a:spcPts val="300"/>
              </a:spcBef>
              <a:spcAft>
                <a:spcPts val="0"/>
              </a:spcAft>
              <a:buClr>
                <a:schemeClr val="accent5"/>
              </a:buClr>
              <a:buSzPts val="1100"/>
              <a:buChar char="●"/>
            </a:pPr>
            <a:r>
              <a:rPr lang="en" sz="1100">
                <a:solidFill>
                  <a:schemeClr val="accent5"/>
                </a:solidFill>
              </a:rPr>
              <a:t>Explore trends for various indicators</a:t>
            </a:r>
            <a:endParaRPr sz="1100">
              <a:solidFill>
                <a:schemeClr val="accent5"/>
              </a:solidFill>
            </a:endParaRPr>
          </a:p>
          <a:p>
            <a:pPr indent="-207009" lvl="0" marL="246888" rtl="0" algn="l">
              <a:spcBef>
                <a:spcPts val="300"/>
              </a:spcBef>
              <a:spcAft>
                <a:spcPts val="0"/>
              </a:spcAft>
              <a:buClr>
                <a:schemeClr val="accent5"/>
              </a:buClr>
              <a:buSzPts val="1100"/>
              <a:buChar char="●"/>
            </a:pPr>
            <a:r>
              <a:rPr lang="en" sz="1100">
                <a:solidFill>
                  <a:schemeClr val="accent5"/>
                </a:solidFill>
              </a:rPr>
              <a:t>Details on demand</a:t>
            </a:r>
            <a:endParaRPr sz="1100">
              <a:solidFill>
                <a:schemeClr val="accent5"/>
              </a:solidFill>
            </a:endParaRPr>
          </a:p>
        </p:txBody>
      </p:sp>
      <p:sp>
        <p:nvSpPr>
          <p:cNvPr id="320" name="Google Shape;320;p33"/>
          <p:cNvSpPr/>
          <p:nvPr/>
        </p:nvSpPr>
        <p:spPr>
          <a:xfrm>
            <a:off x="4079125" y="1521250"/>
            <a:ext cx="4753200" cy="30870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1000"/>
              </a:spcAft>
              <a:buNone/>
            </a:pPr>
            <a:r>
              <a:t/>
            </a:r>
            <a:endParaRPr/>
          </a:p>
        </p:txBody>
      </p:sp>
      <p:pic>
        <p:nvPicPr>
          <p:cNvPr id="321" name="Google Shape;321;p33"/>
          <p:cNvPicPr preferRelativeResize="0"/>
          <p:nvPr/>
        </p:nvPicPr>
        <p:blipFill>
          <a:blip r:embed="rId5">
            <a:alphaModFix/>
          </a:blip>
          <a:stretch>
            <a:fillRect/>
          </a:stretch>
        </p:blipFill>
        <p:spPr>
          <a:xfrm>
            <a:off x="4185875" y="1633001"/>
            <a:ext cx="4539702" cy="2881174"/>
          </a:xfrm>
          <a:prstGeom prst="rect">
            <a:avLst/>
          </a:prstGeom>
          <a:noFill/>
          <a:ln>
            <a:noFill/>
          </a:ln>
        </p:spPr>
      </p:pic>
      <p:pic>
        <p:nvPicPr>
          <p:cNvPr id="322" name="Google Shape;322;p33"/>
          <p:cNvPicPr preferRelativeResize="0"/>
          <p:nvPr/>
        </p:nvPicPr>
        <p:blipFill>
          <a:blip r:embed="rId6">
            <a:alphaModFix/>
          </a:blip>
          <a:stretch>
            <a:fillRect/>
          </a:stretch>
        </p:blipFill>
        <p:spPr>
          <a:xfrm>
            <a:off x="215750" y="2101900"/>
            <a:ext cx="3613300" cy="1961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34"/>
          <p:cNvSpPr/>
          <p:nvPr/>
        </p:nvSpPr>
        <p:spPr>
          <a:xfrm>
            <a:off x="2558975" y="778275"/>
            <a:ext cx="6132000" cy="38085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4"/>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4 - Insights</a:t>
            </a:r>
            <a:endParaRPr sz="2400">
              <a:solidFill>
                <a:schemeClr val="dk2"/>
              </a:solidFill>
            </a:endParaRPr>
          </a:p>
        </p:txBody>
      </p:sp>
      <p:pic>
        <p:nvPicPr>
          <p:cNvPr id="329" name="Google Shape;329;p34"/>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330" name="Google Shape;330;p34"/>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331" name="Google Shape;331;p34"/>
          <p:cNvSpPr txBox="1"/>
          <p:nvPr/>
        </p:nvSpPr>
        <p:spPr>
          <a:xfrm>
            <a:off x="248075" y="860850"/>
            <a:ext cx="2059500" cy="2558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a:solidFill>
                  <a:schemeClr val="dk2"/>
                </a:solidFill>
              </a:rPr>
              <a:t>Insight 1</a:t>
            </a:r>
            <a:endParaRPr b="1">
              <a:solidFill>
                <a:schemeClr val="dk2"/>
              </a:solidFill>
            </a:endParaRPr>
          </a:p>
          <a:p>
            <a:pPr indent="0" lvl="0" marL="0" rtl="0" algn="l">
              <a:spcBef>
                <a:spcPts val="600"/>
              </a:spcBef>
              <a:spcAft>
                <a:spcPts val="0"/>
              </a:spcAft>
              <a:buNone/>
            </a:pPr>
            <a:r>
              <a:rPr i="1" lang="en" sz="1200">
                <a:solidFill>
                  <a:schemeClr val="dk2"/>
                </a:solidFill>
                <a:highlight>
                  <a:srgbClr val="FFFFFF"/>
                </a:highlight>
              </a:rPr>
              <a:t>Female enrollment rate and gender parity are improving in Low and Low-Middle income countries over time</a:t>
            </a:r>
            <a:endParaRPr i="1" sz="1200">
              <a:solidFill>
                <a:schemeClr val="dk2"/>
              </a:solidFill>
              <a:highlight>
                <a:srgbClr val="FFFFFF"/>
              </a:highlight>
            </a:endParaRPr>
          </a:p>
          <a:p>
            <a:pPr indent="0" lvl="0" marL="0" rtl="0" algn="l">
              <a:spcBef>
                <a:spcPts val="0"/>
              </a:spcBef>
              <a:spcAft>
                <a:spcPts val="0"/>
              </a:spcAft>
              <a:buNone/>
            </a:pPr>
            <a:r>
              <a:t/>
            </a:r>
            <a:endParaRPr i="1" sz="1200">
              <a:solidFill>
                <a:schemeClr val="dk2"/>
              </a:solidFill>
              <a:highlight>
                <a:srgbClr val="FFFFFF"/>
              </a:highlight>
            </a:endParaRPr>
          </a:p>
          <a:p>
            <a:pPr indent="0" lvl="0" marL="0" rtl="0" algn="l">
              <a:spcBef>
                <a:spcPts val="0"/>
              </a:spcBef>
              <a:spcAft>
                <a:spcPts val="0"/>
              </a:spcAft>
              <a:buClr>
                <a:schemeClr val="dk1"/>
              </a:buClr>
              <a:buSzPts val="1100"/>
              <a:buFont typeface="Arial"/>
              <a:buNone/>
            </a:pPr>
            <a:r>
              <a:rPr b="1" lang="en">
                <a:solidFill>
                  <a:schemeClr val="dk2"/>
                </a:solidFill>
              </a:rPr>
              <a:t>Insight 2</a:t>
            </a:r>
            <a:endParaRPr i="1" sz="1200">
              <a:solidFill>
                <a:schemeClr val="dk2"/>
              </a:solidFill>
              <a:highlight>
                <a:srgbClr val="FFFFFF"/>
              </a:highlight>
            </a:endParaRPr>
          </a:p>
          <a:p>
            <a:pPr indent="0" lvl="0" marL="0" rtl="0" algn="l">
              <a:spcBef>
                <a:spcPts val="600"/>
              </a:spcBef>
              <a:spcAft>
                <a:spcPts val="0"/>
              </a:spcAft>
              <a:buNone/>
            </a:pPr>
            <a:r>
              <a:rPr i="1" lang="en" sz="1200">
                <a:solidFill>
                  <a:schemeClr val="dk2"/>
                </a:solidFill>
                <a:highlight>
                  <a:srgbClr val="FFFFFF"/>
                </a:highlight>
              </a:rPr>
              <a:t>High-income countries have high enrollment rates over the years and they have been able to sustain these rates</a:t>
            </a:r>
            <a:endParaRPr i="1" sz="1200">
              <a:solidFill>
                <a:schemeClr val="dk2"/>
              </a:solidFill>
              <a:highlight>
                <a:srgbClr val="FFFFFF"/>
              </a:highlight>
            </a:endParaRPr>
          </a:p>
        </p:txBody>
      </p:sp>
      <p:pic>
        <p:nvPicPr>
          <p:cNvPr id="332" name="Google Shape;332;p34"/>
          <p:cNvPicPr preferRelativeResize="0"/>
          <p:nvPr/>
        </p:nvPicPr>
        <p:blipFill>
          <a:blip r:embed="rId5">
            <a:alphaModFix/>
          </a:blip>
          <a:stretch>
            <a:fillRect/>
          </a:stretch>
        </p:blipFill>
        <p:spPr>
          <a:xfrm>
            <a:off x="2721850" y="962775"/>
            <a:ext cx="5839877" cy="34561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35"/>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3 - Incorporating Usability Test Feedback</a:t>
            </a:r>
            <a:endParaRPr sz="2400">
              <a:solidFill>
                <a:schemeClr val="dk2"/>
              </a:solidFill>
            </a:endParaRPr>
          </a:p>
        </p:txBody>
      </p:sp>
      <p:pic>
        <p:nvPicPr>
          <p:cNvPr id="338" name="Google Shape;338;p35"/>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339" name="Google Shape;339;p35"/>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340" name="Google Shape;340;p35"/>
          <p:cNvSpPr txBox="1"/>
          <p:nvPr/>
        </p:nvSpPr>
        <p:spPr>
          <a:xfrm>
            <a:off x="311700" y="723900"/>
            <a:ext cx="8718000" cy="3543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a:solidFill>
                  <a:schemeClr val="dk2"/>
                </a:solidFill>
                <a:highlight>
                  <a:srgbClr val="FFFFFF"/>
                </a:highlight>
              </a:rPr>
              <a:t>Must: </a:t>
            </a:r>
            <a:endParaRPr b="1" u="sng">
              <a:solidFill>
                <a:schemeClr val="dk2"/>
              </a:solidFill>
              <a:highlight>
                <a:srgbClr val="FFFFFF"/>
              </a:highlight>
            </a:endParaRPr>
          </a:p>
          <a:p>
            <a:pPr indent="0" lvl="0" marL="0" marR="0" rtl="0" algn="l">
              <a:lnSpc>
                <a:spcPct val="100000"/>
              </a:lnSpc>
              <a:spcBef>
                <a:spcPts val="0"/>
              </a:spcBef>
              <a:spcAft>
                <a:spcPts val="0"/>
              </a:spcAft>
              <a:buNone/>
            </a:pPr>
            <a:r>
              <a:t/>
            </a:r>
            <a:endParaRPr>
              <a:solidFill>
                <a:schemeClr val="dk2"/>
              </a:solidFill>
              <a:highlight>
                <a:srgbClr val="FFFFFF"/>
              </a:highlight>
            </a:endParaRPr>
          </a:p>
          <a:p>
            <a:pPr indent="0" lvl="0" marL="457200" marR="0" rtl="0" algn="l">
              <a:lnSpc>
                <a:spcPct val="100000"/>
              </a:lnSpc>
              <a:spcBef>
                <a:spcPts val="0"/>
              </a:spcBef>
              <a:spcAft>
                <a:spcPts val="0"/>
              </a:spcAft>
              <a:buNone/>
            </a:pPr>
            <a:r>
              <a:rPr lang="en">
                <a:solidFill>
                  <a:schemeClr val="dk2"/>
                </a:solidFill>
                <a:highlight>
                  <a:srgbClr val="FFFFFF"/>
                </a:highlight>
              </a:rPr>
              <a:t>1. Narrowed down from 100+ indicators to female education and gender parity related metrics.</a:t>
            </a:r>
            <a:endParaRPr>
              <a:solidFill>
                <a:schemeClr val="dk2"/>
              </a:solidFill>
              <a:highlight>
                <a:srgbClr val="FFFFFF"/>
              </a:highlight>
            </a:endParaRPr>
          </a:p>
          <a:p>
            <a:pPr indent="0" lvl="0" marL="457200" marR="0" rtl="0" algn="l">
              <a:lnSpc>
                <a:spcPct val="100000"/>
              </a:lnSpc>
              <a:spcBef>
                <a:spcPts val="0"/>
              </a:spcBef>
              <a:spcAft>
                <a:spcPts val="0"/>
              </a:spcAft>
              <a:buNone/>
            </a:pPr>
            <a:r>
              <a:rPr lang="en">
                <a:solidFill>
                  <a:schemeClr val="dk2"/>
                </a:solidFill>
                <a:highlight>
                  <a:srgbClr val="FFFFFF"/>
                </a:highlight>
              </a:rPr>
              <a:t>2. Income Group filter removed, to avoid resetting the Country filter.</a:t>
            </a:r>
            <a:endParaRPr>
              <a:solidFill>
                <a:schemeClr val="dk2"/>
              </a:solidFill>
              <a:highlight>
                <a:srgbClr val="FFFFFF"/>
              </a:highlight>
            </a:endParaRPr>
          </a:p>
          <a:p>
            <a:pPr indent="0" lvl="0" marL="457200" marR="0" rtl="0" algn="l">
              <a:lnSpc>
                <a:spcPct val="100000"/>
              </a:lnSpc>
              <a:spcBef>
                <a:spcPts val="0"/>
              </a:spcBef>
              <a:spcAft>
                <a:spcPts val="0"/>
              </a:spcAft>
              <a:buNone/>
            </a:pPr>
            <a:r>
              <a:t/>
            </a:r>
            <a:endParaRPr>
              <a:solidFill>
                <a:schemeClr val="dk2"/>
              </a:solidFill>
              <a:highlight>
                <a:srgbClr val="FFFFFF"/>
              </a:highlight>
            </a:endParaRPr>
          </a:p>
          <a:p>
            <a:pPr indent="0" lvl="0" marL="457200" marR="0" rtl="0" algn="l">
              <a:lnSpc>
                <a:spcPct val="100000"/>
              </a:lnSpc>
              <a:spcBef>
                <a:spcPts val="0"/>
              </a:spcBef>
              <a:spcAft>
                <a:spcPts val="0"/>
              </a:spcAft>
              <a:buNone/>
            </a:pPr>
            <a:r>
              <a:t/>
            </a:r>
            <a:endParaRPr>
              <a:solidFill>
                <a:schemeClr val="dk2"/>
              </a:solidFill>
              <a:highlight>
                <a:srgbClr val="FFFFFF"/>
              </a:highlight>
            </a:endParaRPr>
          </a:p>
          <a:p>
            <a:pPr indent="0" lvl="0" marL="457200" marR="0" rtl="0" algn="l">
              <a:lnSpc>
                <a:spcPct val="100000"/>
              </a:lnSpc>
              <a:spcBef>
                <a:spcPts val="0"/>
              </a:spcBef>
              <a:spcAft>
                <a:spcPts val="0"/>
              </a:spcAft>
              <a:buNone/>
            </a:pPr>
            <a:r>
              <a:t/>
            </a:r>
            <a:endParaRPr>
              <a:solidFill>
                <a:schemeClr val="dk2"/>
              </a:solidFill>
              <a:highlight>
                <a:srgbClr val="FFFFFF"/>
              </a:highlight>
            </a:endParaRPr>
          </a:p>
          <a:p>
            <a:pPr indent="0" lvl="0" marL="457200" marR="0" rtl="0" algn="l">
              <a:lnSpc>
                <a:spcPct val="100000"/>
              </a:lnSpc>
              <a:spcBef>
                <a:spcPts val="0"/>
              </a:spcBef>
              <a:spcAft>
                <a:spcPts val="0"/>
              </a:spcAft>
              <a:buNone/>
            </a:pPr>
            <a:r>
              <a:t/>
            </a:r>
            <a:endParaRPr>
              <a:solidFill>
                <a:schemeClr val="dk2"/>
              </a:solidFill>
              <a:highlight>
                <a:srgbClr val="FFFFFF"/>
              </a:highlight>
            </a:endParaRPr>
          </a:p>
          <a:p>
            <a:pPr indent="0" lvl="0" marL="457200" marR="0" rtl="0" algn="l">
              <a:lnSpc>
                <a:spcPct val="100000"/>
              </a:lnSpc>
              <a:spcBef>
                <a:spcPts val="0"/>
              </a:spcBef>
              <a:spcAft>
                <a:spcPts val="0"/>
              </a:spcAft>
              <a:buNone/>
            </a:pPr>
            <a:r>
              <a:t/>
            </a:r>
            <a:endParaRPr>
              <a:solidFill>
                <a:schemeClr val="dk2"/>
              </a:solidFill>
              <a:highlight>
                <a:srgbClr val="FFFFFF"/>
              </a:highlight>
            </a:endParaRPr>
          </a:p>
          <a:p>
            <a:pPr indent="0" lvl="0" marL="457200" marR="0" rtl="0" algn="l">
              <a:lnSpc>
                <a:spcPct val="100000"/>
              </a:lnSpc>
              <a:spcBef>
                <a:spcPts val="0"/>
              </a:spcBef>
              <a:spcAft>
                <a:spcPts val="0"/>
              </a:spcAft>
              <a:buNone/>
            </a:pPr>
            <a:r>
              <a:rPr lang="en">
                <a:solidFill>
                  <a:schemeClr val="dk2"/>
                </a:solidFill>
                <a:highlight>
                  <a:srgbClr val="FFFFFF"/>
                </a:highlight>
              </a:rPr>
              <a:t>3. Removed propagating filter from Task 3 and added Country dropdown menu.</a:t>
            </a:r>
            <a:endParaRPr>
              <a:solidFill>
                <a:schemeClr val="dk2"/>
              </a:solidFill>
              <a:highlight>
                <a:srgbClr val="FFFFFF"/>
              </a:highlight>
            </a:endParaRPr>
          </a:p>
          <a:p>
            <a:pPr indent="0" lvl="0" marL="0" marR="0" rtl="0" algn="l">
              <a:lnSpc>
                <a:spcPct val="100000"/>
              </a:lnSpc>
              <a:spcBef>
                <a:spcPts val="0"/>
              </a:spcBef>
              <a:spcAft>
                <a:spcPts val="0"/>
              </a:spcAft>
              <a:buNone/>
            </a:pPr>
            <a:r>
              <a:t/>
            </a:r>
            <a:endParaRPr>
              <a:solidFill>
                <a:schemeClr val="dk2"/>
              </a:solidFill>
              <a:highlight>
                <a:srgbClr val="FFFFFF"/>
              </a:highlight>
            </a:endParaRPr>
          </a:p>
          <a:p>
            <a:pPr indent="0" lvl="0" marL="0" marR="0" rtl="0" algn="l">
              <a:lnSpc>
                <a:spcPct val="100000"/>
              </a:lnSpc>
              <a:spcBef>
                <a:spcPts val="0"/>
              </a:spcBef>
              <a:spcAft>
                <a:spcPts val="0"/>
              </a:spcAft>
              <a:buNone/>
            </a:pPr>
            <a:r>
              <a:rPr b="1" lang="en">
                <a:solidFill>
                  <a:schemeClr val="dk2"/>
                </a:solidFill>
                <a:highlight>
                  <a:srgbClr val="FFFFFF"/>
                </a:highlight>
              </a:rPr>
              <a:t>Could:</a:t>
            </a:r>
            <a:endParaRPr b="1">
              <a:solidFill>
                <a:schemeClr val="dk2"/>
              </a:solidFill>
              <a:highlight>
                <a:srgbClr val="FFFFFF"/>
              </a:highlight>
            </a:endParaRPr>
          </a:p>
          <a:p>
            <a:pPr indent="0" lvl="0" marL="0" marR="0" rtl="0" algn="l">
              <a:lnSpc>
                <a:spcPct val="100000"/>
              </a:lnSpc>
              <a:spcBef>
                <a:spcPts val="0"/>
              </a:spcBef>
              <a:spcAft>
                <a:spcPts val="0"/>
              </a:spcAft>
              <a:buNone/>
            </a:pPr>
            <a:r>
              <a:t/>
            </a:r>
            <a:endParaRPr>
              <a:solidFill>
                <a:schemeClr val="dk2"/>
              </a:solidFill>
              <a:highlight>
                <a:srgbClr val="FFFFFF"/>
              </a:highlight>
            </a:endParaRPr>
          </a:p>
          <a:p>
            <a:pPr indent="457200" lvl="0" marL="0" marR="0" rtl="0" algn="l">
              <a:lnSpc>
                <a:spcPct val="100000"/>
              </a:lnSpc>
              <a:spcBef>
                <a:spcPts val="0"/>
              </a:spcBef>
              <a:spcAft>
                <a:spcPts val="0"/>
              </a:spcAft>
              <a:buNone/>
            </a:pPr>
            <a:r>
              <a:rPr lang="en">
                <a:solidFill>
                  <a:schemeClr val="dk2"/>
                </a:solidFill>
                <a:highlight>
                  <a:srgbClr val="FFFFFF"/>
                </a:highlight>
              </a:rPr>
              <a:t>Graphs for population growth for male and female indicators</a:t>
            </a:r>
            <a:endParaRPr>
              <a:solidFill>
                <a:schemeClr val="dk2"/>
              </a:solidFill>
              <a:highlight>
                <a:srgbClr val="FFFFFF"/>
              </a:highlight>
            </a:endParaRPr>
          </a:p>
          <a:p>
            <a:pPr indent="457200" lvl="0" marL="0" marR="0" rtl="0" algn="l">
              <a:lnSpc>
                <a:spcPct val="100000"/>
              </a:lnSpc>
              <a:spcBef>
                <a:spcPts val="0"/>
              </a:spcBef>
              <a:spcAft>
                <a:spcPts val="0"/>
              </a:spcAft>
              <a:buNone/>
            </a:pPr>
            <a:r>
              <a:rPr lang="en">
                <a:solidFill>
                  <a:schemeClr val="dk2"/>
                </a:solidFill>
                <a:highlight>
                  <a:srgbClr val="FFFFFF"/>
                </a:highlight>
              </a:rPr>
              <a:t>not enough data points</a:t>
            </a:r>
            <a:r>
              <a:rPr b="1" lang="en">
                <a:solidFill>
                  <a:schemeClr val="dk2"/>
                </a:solidFill>
              </a:rPr>
              <a:t> </a:t>
            </a:r>
            <a:endParaRPr b="1">
              <a:solidFill>
                <a:schemeClr val="dk2"/>
              </a:solidFill>
            </a:endParaRPr>
          </a:p>
          <a:p>
            <a:pPr indent="457200" lvl="0" marL="0" rtl="0" algn="l">
              <a:spcBef>
                <a:spcPts val="0"/>
              </a:spcBef>
              <a:spcAft>
                <a:spcPts val="0"/>
              </a:spcAft>
              <a:buNone/>
            </a:pPr>
            <a:r>
              <a:t/>
            </a:r>
            <a:endParaRPr b="1">
              <a:solidFill>
                <a:schemeClr val="accent5"/>
              </a:solidFill>
            </a:endParaRPr>
          </a:p>
          <a:p>
            <a:pPr indent="0" lvl="0" marL="0" rtl="0" algn="l">
              <a:spcBef>
                <a:spcPts val="0"/>
              </a:spcBef>
              <a:spcAft>
                <a:spcPts val="0"/>
              </a:spcAft>
              <a:buNone/>
            </a:pPr>
            <a:r>
              <a:t/>
            </a:r>
            <a:endParaRPr b="1">
              <a:solidFill>
                <a:schemeClr val="accent5"/>
              </a:solidFill>
            </a:endParaRPr>
          </a:p>
        </p:txBody>
      </p:sp>
      <p:pic>
        <p:nvPicPr>
          <p:cNvPr id="341" name="Google Shape;341;p35"/>
          <p:cNvPicPr preferRelativeResize="0"/>
          <p:nvPr/>
        </p:nvPicPr>
        <p:blipFill>
          <a:blip r:embed="rId5">
            <a:alphaModFix/>
          </a:blip>
          <a:stretch>
            <a:fillRect/>
          </a:stretch>
        </p:blipFill>
        <p:spPr>
          <a:xfrm>
            <a:off x="1800225" y="1665675"/>
            <a:ext cx="1781176" cy="328825"/>
          </a:xfrm>
          <a:prstGeom prst="rect">
            <a:avLst/>
          </a:prstGeom>
          <a:noFill/>
          <a:ln>
            <a:noFill/>
          </a:ln>
        </p:spPr>
      </p:pic>
      <p:pic>
        <p:nvPicPr>
          <p:cNvPr id="342" name="Google Shape;342;p35"/>
          <p:cNvPicPr preferRelativeResize="0"/>
          <p:nvPr/>
        </p:nvPicPr>
        <p:blipFill>
          <a:blip r:embed="rId6">
            <a:alphaModFix/>
          </a:blip>
          <a:stretch>
            <a:fillRect/>
          </a:stretch>
        </p:blipFill>
        <p:spPr>
          <a:xfrm>
            <a:off x="3876675" y="1579950"/>
            <a:ext cx="771525" cy="9573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pic>
        <p:nvPicPr>
          <p:cNvPr id="347" name="Google Shape;347;p36"/>
          <p:cNvPicPr preferRelativeResize="0"/>
          <p:nvPr/>
        </p:nvPicPr>
        <p:blipFill>
          <a:blip r:embed="rId3">
            <a:alphaModFix/>
          </a:blip>
          <a:stretch>
            <a:fillRect/>
          </a:stretch>
        </p:blipFill>
        <p:spPr>
          <a:xfrm>
            <a:off x="0" y="0"/>
            <a:ext cx="9144002" cy="5143499"/>
          </a:xfrm>
          <a:prstGeom prst="rect">
            <a:avLst/>
          </a:prstGeom>
          <a:noFill/>
          <a:ln>
            <a:noFill/>
          </a:ln>
        </p:spPr>
      </p:pic>
      <p:sp>
        <p:nvSpPr>
          <p:cNvPr id="348" name="Google Shape;348;p36"/>
          <p:cNvSpPr txBox="1"/>
          <p:nvPr/>
        </p:nvSpPr>
        <p:spPr>
          <a:xfrm>
            <a:off x="2261350" y="1374750"/>
            <a:ext cx="2619600" cy="120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FFFFFF"/>
                </a:solidFill>
              </a:rPr>
              <a:t>Q&amp;A</a:t>
            </a:r>
            <a:endParaRPr sz="4800">
              <a:solidFill>
                <a:srgbClr val="FFFFFF"/>
              </a:solidFill>
            </a:endParaRPr>
          </a:p>
          <a:p>
            <a:pPr indent="0" lvl="0" marL="0" rtl="0" algn="ctr">
              <a:spcBef>
                <a:spcPts val="0"/>
              </a:spcBef>
              <a:spcAft>
                <a:spcPts val="0"/>
              </a:spcAft>
              <a:buNone/>
            </a:pPr>
            <a:r>
              <a:t/>
            </a:r>
            <a:endParaRPr sz="1000">
              <a:solidFill>
                <a:srgbClr val="FFFFFF"/>
              </a:solidFill>
            </a:endParaRPr>
          </a:p>
        </p:txBody>
      </p:sp>
      <p:sp>
        <p:nvSpPr>
          <p:cNvPr id="349" name="Google Shape;349;p36"/>
          <p:cNvSpPr txBox="1"/>
          <p:nvPr/>
        </p:nvSpPr>
        <p:spPr>
          <a:xfrm>
            <a:off x="76200" y="4277525"/>
            <a:ext cx="6688200" cy="3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t>Please send feedback to: </a:t>
            </a:r>
            <a:r>
              <a:rPr lang="en" sz="1200"/>
              <a:t>charlene.chen@berkeley.edu</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nvSpPr>
        <p:spPr>
          <a:xfrm>
            <a:off x="368525" y="4343388"/>
            <a:ext cx="8382300" cy="269700"/>
          </a:xfrm>
          <a:prstGeom prst="rect">
            <a:avLst/>
          </a:prstGeom>
          <a:noFill/>
          <a:ln>
            <a:noFill/>
          </a:ln>
        </p:spPr>
        <p:txBody>
          <a:bodyPr anchorCtr="0" anchor="ctr" bIns="91425" lIns="91425" spcFirstLastPara="1" rIns="91425" wrap="square" tIns="91425">
            <a:noAutofit/>
          </a:bodyPr>
          <a:lstStyle/>
          <a:p>
            <a:pPr indent="0" lvl="0" marL="0" rtl="0" algn="l">
              <a:lnSpc>
                <a:spcPct val="114000"/>
              </a:lnSpc>
              <a:spcBef>
                <a:spcPts val="0"/>
              </a:spcBef>
              <a:spcAft>
                <a:spcPts val="0"/>
              </a:spcAft>
              <a:buNone/>
            </a:pPr>
            <a:r>
              <a:rPr lang="en" sz="1300">
                <a:solidFill>
                  <a:srgbClr val="999999"/>
                </a:solidFill>
              </a:rPr>
              <a:t>       Summary   </a:t>
            </a:r>
            <a:r>
              <a:rPr b="1" lang="en" sz="1300">
                <a:solidFill>
                  <a:schemeClr val="accent5"/>
                </a:solidFill>
              </a:rPr>
              <a:t>                                                                                                                               </a:t>
            </a:r>
            <a:r>
              <a:rPr lang="en" sz="1300">
                <a:solidFill>
                  <a:schemeClr val="accent5"/>
                </a:solidFill>
              </a:rPr>
              <a:t>    </a:t>
            </a:r>
            <a:r>
              <a:rPr lang="en" sz="1300">
                <a:solidFill>
                  <a:srgbClr val="999999"/>
                </a:solidFill>
              </a:rPr>
              <a:t>Detail</a:t>
            </a:r>
            <a:endParaRPr sz="1300">
              <a:solidFill>
                <a:srgbClr val="999999"/>
              </a:solidFill>
            </a:endParaRPr>
          </a:p>
        </p:txBody>
      </p:sp>
      <p:sp>
        <p:nvSpPr>
          <p:cNvPr id="72" name="Google Shape;72;p15"/>
          <p:cNvSpPr txBox="1"/>
          <p:nvPr>
            <p:ph idx="1" type="body"/>
          </p:nvPr>
        </p:nvSpPr>
        <p:spPr>
          <a:xfrm>
            <a:off x="311700" y="631250"/>
            <a:ext cx="8520600" cy="1624800"/>
          </a:xfrm>
          <a:prstGeom prst="rect">
            <a:avLst/>
          </a:prstGeom>
        </p:spPr>
        <p:txBody>
          <a:bodyPr anchorCtr="0" anchor="t" bIns="91425" lIns="91425" spcFirstLastPara="1" rIns="91425" wrap="square" tIns="91425">
            <a:noAutofit/>
          </a:bodyPr>
          <a:lstStyle/>
          <a:p>
            <a:pPr indent="0" lvl="0" marL="0" rtl="0" algn="l">
              <a:lnSpc>
                <a:spcPct val="112000"/>
              </a:lnSpc>
              <a:spcBef>
                <a:spcPts val="0"/>
              </a:spcBef>
              <a:spcAft>
                <a:spcPts val="0"/>
              </a:spcAft>
              <a:buNone/>
            </a:pPr>
            <a:r>
              <a:rPr b="1" lang="en" sz="1300">
                <a:solidFill>
                  <a:schemeClr val="accent5"/>
                </a:solidFill>
              </a:rPr>
              <a:t>Data</a:t>
            </a:r>
            <a:r>
              <a:rPr lang="en" sz="1300">
                <a:solidFill>
                  <a:schemeClr val="accent5"/>
                </a:solidFill>
              </a:rPr>
              <a:t>: </a:t>
            </a:r>
            <a:r>
              <a:rPr lang="en" sz="1300"/>
              <a:t>Our project utilizes the World Bank EdStats’ country-level enrollment statistics as a proxy for educational opportunities by gender at the primary, secondary and tertiary education levels. </a:t>
            </a:r>
            <a:endParaRPr sz="1300"/>
          </a:p>
          <a:p>
            <a:pPr indent="0" lvl="0" marL="0" marR="0" rtl="0" algn="l">
              <a:lnSpc>
                <a:spcPct val="114000"/>
              </a:lnSpc>
              <a:spcBef>
                <a:spcPts val="2400"/>
              </a:spcBef>
              <a:spcAft>
                <a:spcPts val="1000"/>
              </a:spcAft>
              <a:buNone/>
            </a:pPr>
            <a:r>
              <a:rPr b="1" lang="en" sz="1300">
                <a:solidFill>
                  <a:schemeClr val="accent5"/>
                </a:solidFill>
              </a:rPr>
              <a:t>Users</a:t>
            </a:r>
            <a:r>
              <a:rPr lang="en" sz="1300">
                <a:solidFill>
                  <a:schemeClr val="accent5"/>
                </a:solidFill>
              </a:rPr>
              <a:t>: </a:t>
            </a:r>
            <a:r>
              <a:rPr lang="en" sz="1300"/>
              <a:t>Policy analysts, government education/development officials and NGOs concerned with gender equality issues in education.</a:t>
            </a:r>
            <a:endParaRPr sz="1300">
              <a:solidFill>
                <a:srgbClr val="999999"/>
              </a:solidFill>
            </a:endParaRPr>
          </a:p>
        </p:txBody>
      </p:sp>
      <p:sp>
        <p:nvSpPr>
          <p:cNvPr id="73" name="Google Shape;73;p15"/>
          <p:cNvSpPr/>
          <p:nvPr/>
        </p:nvSpPr>
        <p:spPr>
          <a:xfrm>
            <a:off x="6864075" y="2393100"/>
            <a:ext cx="1891200" cy="19059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74" name="Google Shape;74;p15"/>
          <p:cNvSpPr/>
          <p:nvPr/>
        </p:nvSpPr>
        <p:spPr>
          <a:xfrm>
            <a:off x="4345850" y="2393100"/>
            <a:ext cx="2351100" cy="19059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75" name="Google Shape;75;p15"/>
          <p:cNvSpPr/>
          <p:nvPr/>
        </p:nvSpPr>
        <p:spPr>
          <a:xfrm>
            <a:off x="2093725" y="2393100"/>
            <a:ext cx="2083200" cy="19059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76" name="Google Shape;76;p15"/>
          <p:cNvSpPr/>
          <p:nvPr/>
        </p:nvSpPr>
        <p:spPr>
          <a:xfrm>
            <a:off x="373025" y="2402875"/>
            <a:ext cx="1548000" cy="19059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77" name="Google Shape;77;p15"/>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Data </a:t>
            </a:r>
            <a:r>
              <a:rPr lang="en">
                <a:solidFill>
                  <a:srgbClr val="173A38"/>
                </a:solidFill>
              </a:rPr>
              <a:t>/</a:t>
            </a:r>
            <a:r>
              <a:rPr lang="en">
                <a:solidFill>
                  <a:srgbClr val="173A38"/>
                </a:solidFill>
              </a:rPr>
              <a:t> Users </a:t>
            </a:r>
            <a:r>
              <a:rPr lang="en">
                <a:solidFill>
                  <a:srgbClr val="173A38"/>
                </a:solidFill>
              </a:rPr>
              <a:t>/</a:t>
            </a:r>
            <a:r>
              <a:rPr lang="en">
                <a:solidFill>
                  <a:srgbClr val="173A38"/>
                </a:solidFill>
              </a:rPr>
              <a:t> Tasks</a:t>
            </a:r>
            <a:endParaRPr sz="2400">
              <a:solidFill>
                <a:schemeClr val="dk2"/>
              </a:solidFill>
            </a:endParaRPr>
          </a:p>
        </p:txBody>
      </p:sp>
      <p:pic>
        <p:nvPicPr>
          <p:cNvPr id="78" name="Google Shape;78;p15"/>
          <p:cNvPicPr preferRelativeResize="0"/>
          <p:nvPr/>
        </p:nvPicPr>
        <p:blipFill>
          <a:blip r:embed="rId3">
            <a:alphaModFix/>
          </a:blip>
          <a:stretch>
            <a:fillRect/>
          </a:stretch>
        </p:blipFill>
        <p:spPr>
          <a:xfrm>
            <a:off x="-12325" y="4797475"/>
            <a:ext cx="9144000" cy="269825"/>
          </a:xfrm>
          <a:prstGeom prst="rect">
            <a:avLst/>
          </a:prstGeom>
          <a:noFill/>
          <a:ln>
            <a:noFill/>
          </a:ln>
        </p:spPr>
      </p:pic>
      <p:pic>
        <p:nvPicPr>
          <p:cNvPr id="79" name="Google Shape;79;p15"/>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80" name="Google Shape;80;p15"/>
          <p:cNvSpPr txBox="1"/>
          <p:nvPr/>
        </p:nvSpPr>
        <p:spPr>
          <a:xfrm>
            <a:off x="373025" y="3299575"/>
            <a:ext cx="1485300" cy="948600"/>
          </a:xfrm>
          <a:prstGeom prst="rect">
            <a:avLst/>
          </a:prstGeom>
          <a:noFill/>
          <a:ln>
            <a:noFill/>
          </a:ln>
        </p:spPr>
        <p:txBody>
          <a:bodyPr anchorCtr="0" anchor="t" bIns="91425" lIns="91425" spcFirstLastPara="1" rIns="91425" wrap="square" tIns="91425">
            <a:noAutofit/>
          </a:bodyPr>
          <a:lstStyle/>
          <a:p>
            <a:pPr indent="0" lvl="0" marL="0" rtl="0" algn="ctr">
              <a:lnSpc>
                <a:spcPct val="114000"/>
              </a:lnSpc>
              <a:spcBef>
                <a:spcPts val="0"/>
              </a:spcBef>
              <a:spcAft>
                <a:spcPts val="0"/>
              </a:spcAft>
              <a:buNone/>
            </a:pPr>
            <a:r>
              <a:rPr lang="en" sz="1200">
                <a:solidFill>
                  <a:schemeClr val="dk2"/>
                </a:solidFill>
              </a:rPr>
              <a:t>Present</a:t>
            </a:r>
            <a:r>
              <a:rPr lang="en" sz="1200">
                <a:solidFill>
                  <a:schemeClr val="dk2"/>
                </a:solidFill>
              </a:rPr>
              <a:t> an</a:t>
            </a:r>
            <a:r>
              <a:rPr lang="en" sz="1200">
                <a:solidFill>
                  <a:schemeClr val="dk2"/>
                </a:solidFill>
              </a:rPr>
              <a:t> </a:t>
            </a:r>
            <a:r>
              <a:rPr b="1" lang="en" sz="1200">
                <a:solidFill>
                  <a:schemeClr val="accent5"/>
                </a:solidFill>
              </a:rPr>
              <a:t>Overview </a:t>
            </a:r>
            <a:r>
              <a:rPr lang="en" sz="1200">
                <a:solidFill>
                  <a:schemeClr val="dk2"/>
                </a:solidFill>
              </a:rPr>
              <a:t>Dashboard</a:t>
            </a:r>
            <a:endParaRPr sz="1200"/>
          </a:p>
        </p:txBody>
      </p:sp>
      <p:sp>
        <p:nvSpPr>
          <p:cNvPr id="81" name="Google Shape;81;p15"/>
          <p:cNvSpPr txBox="1"/>
          <p:nvPr/>
        </p:nvSpPr>
        <p:spPr>
          <a:xfrm>
            <a:off x="2095525" y="3299575"/>
            <a:ext cx="2083200" cy="948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2"/>
                </a:solidFill>
              </a:rPr>
              <a:t>Discover </a:t>
            </a:r>
            <a:r>
              <a:rPr b="1" lang="en" sz="1200">
                <a:solidFill>
                  <a:schemeClr val="accent5"/>
                </a:solidFill>
              </a:rPr>
              <a:t>distributions</a:t>
            </a:r>
            <a:r>
              <a:rPr lang="en" sz="1200">
                <a:solidFill>
                  <a:schemeClr val="dk2"/>
                </a:solidFill>
              </a:rPr>
              <a:t> of education indicators among countries and regions</a:t>
            </a:r>
            <a:endParaRPr sz="1200">
              <a:solidFill>
                <a:schemeClr val="dk2"/>
              </a:solidFill>
            </a:endParaRPr>
          </a:p>
          <a:p>
            <a:pPr indent="0" lvl="0" marL="0" rtl="0" algn="ctr">
              <a:lnSpc>
                <a:spcPct val="114000"/>
              </a:lnSpc>
              <a:spcBef>
                <a:spcPts val="1600"/>
              </a:spcBef>
              <a:spcAft>
                <a:spcPts val="0"/>
              </a:spcAft>
              <a:buNone/>
            </a:pPr>
            <a:r>
              <a:t/>
            </a:r>
            <a:endParaRPr sz="1200">
              <a:solidFill>
                <a:schemeClr val="dk2"/>
              </a:solidFill>
            </a:endParaRPr>
          </a:p>
        </p:txBody>
      </p:sp>
      <p:sp>
        <p:nvSpPr>
          <p:cNvPr id="82" name="Google Shape;82;p15"/>
          <p:cNvSpPr txBox="1"/>
          <p:nvPr/>
        </p:nvSpPr>
        <p:spPr>
          <a:xfrm>
            <a:off x="4345700" y="3252750"/>
            <a:ext cx="2351100" cy="1124100"/>
          </a:xfrm>
          <a:prstGeom prst="rect">
            <a:avLst/>
          </a:prstGeom>
          <a:noFill/>
          <a:ln>
            <a:noFill/>
          </a:ln>
        </p:spPr>
        <p:txBody>
          <a:bodyPr anchorCtr="0" anchor="t" bIns="91425" lIns="91425" spcFirstLastPara="1" rIns="91425" wrap="square" tIns="91425">
            <a:noAutofit/>
          </a:bodyPr>
          <a:lstStyle/>
          <a:p>
            <a:pPr indent="0" lvl="0" marL="0" rtl="0" algn="ctr">
              <a:lnSpc>
                <a:spcPct val="114000"/>
              </a:lnSpc>
              <a:spcBef>
                <a:spcPts val="0"/>
              </a:spcBef>
              <a:spcAft>
                <a:spcPts val="0"/>
              </a:spcAft>
              <a:buNone/>
            </a:pPr>
            <a:r>
              <a:rPr lang="en" sz="1200">
                <a:solidFill>
                  <a:schemeClr val="dk2"/>
                </a:solidFill>
              </a:rPr>
              <a:t>Explore </a:t>
            </a:r>
            <a:r>
              <a:rPr b="1" lang="en" sz="1200">
                <a:solidFill>
                  <a:schemeClr val="accent5"/>
                </a:solidFill>
              </a:rPr>
              <a:t>relationships </a:t>
            </a:r>
            <a:r>
              <a:rPr lang="en" sz="1200">
                <a:solidFill>
                  <a:schemeClr val="dk2"/>
                </a:solidFill>
              </a:rPr>
              <a:t>between country education indicators and key macroeconomic and demographic measures</a:t>
            </a:r>
            <a:endParaRPr sz="1200">
              <a:solidFill>
                <a:schemeClr val="dk2"/>
              </a:solidFill>
            </a:endParaRPr>
          </a:p>
        </p:txBody>
      </p:sp>
      <p:sp>
        <p:nvSpPr>
          <p:cNvPr id="83" name="Google Shape;83;p15"/>
          <p:cNvSpPr txBox="1"/>
          <p:nvPr/>
        </p:nvSpPr>
        <p:spPr>
          <a:xfrm>
            <a:off x="6847550" y="3223375"/>
            <a:ext cx="1891200" cy="1124100"/>
          </a:xfrm>
          <a:prstGeom prst="rect">
            <a:avLst/>
          </a:prstGeom>
          <a:noFill/>
          <a:ln>
            <a:noFill/>
          </a:ln>
        </p:spPr>
        <p:txBody>
          <a:bodyPr anchorCtr="0" anchor="t" bIns="91425" lIns="91425" spcFirstLastPara="1" rIns="91425" wrap="square" tIns="91425">
            <a:noAutofit/>
          </a:bodyPr>
          <a:lstStyle/>
          <a:p>
            <a:pPr indent="0" lvl="0" marL="0" rtl="0" algn="ctr">
              <a:lnSpc>
                <a:spcPct val="114000"/>
              </a:lnSpc>
              <a:spcBef>
                <a:spcPts val="0"/>
              </a:spcBef>
              <a:spcAft>
                <a:spcPts val="0"/>
              </a:spcAft>
              <a:buNone/>
            </a:pPr>
            <a:r>
              <a:rPr lang="en" sz="1200">
                <a:solidFill>
                  <a:schemeClr val="dk2"/>
                </a:solidFill>
              </a:rPr>
              <a:t>Compare </a:t>
            </a:r>
            <a:r>
              <a:rPr b="1" lang="en" sz="1200">
                <a:solidFill>
                  <a:schemeClr val="accent5"/>
                </a:solidFill>
              </a:rPr>
              <a:t>trends</a:t>
            </a:r>
            <a:r>
              <a:rPr lang="en" sz="1200">
                <a:solidFill>
                  <a:schemeClr val="dk2"/>
                </a:solidFill>
              </a:rPr>
              <a:t> of key education indicators and key macroeconomic and demographic measures</a:t>
            </a:r>
            <a:endParaRPr sz="1200">
              <a:solidFill>
                <a:schemeClr val="dk2"/>
              </a:solidFill>
            </a:endParaRPr>
          </a:p>
        </p:txBody>
      </p:sp>
      <p:cxnSp>
        <p:nvCxnSpPr>
          <p:cNvPr id="84" name="Google Shape;84;p15"/>
          <p:cNvCxnSpPr/>
          <p:nvPr/>
        </p:nvCxnSpPr>
        <p:spPr>
          <a:xfrm>
            <a:off x="1714500" y="4479700"/>
            <a:ext cx="5731500" cy="0"/>
          </a:xfrm>
          <a:prstGeom prst="straightConnector1">
            <a:avLst/>
          </a:prstGeom>
          <a:noFill/>
          <a:ln cap="flat" cmpd="sng" w="9525">
            <a:solidFill>
              <a:srgbClr val="B7B7B7"/>
            </a:solidFill>
            <a:prstDash val="solid"/>
            <a:round/>
            <a:headEnd len="med" w="med" type="none"/>
            <a:tailEnd len="med" w="med" type="triangle"/>
          </a:ln>
        </p:spPr>
      </p:cxnSp>
      <p:cxnSp>
        <p:nvCxnSpPr>
          <p:cNvPr id="85" name="Google Shape;85;p15"/>
          <p:cNvCxnSpPr/>
          <p:nvPr/>
        </p:nvCxnSpPr>
        <p:spPr>
          <a:xfrm>
            <a:off x="1933800" y="3322900"/>
            <a:ext cx="159600" cy="0"/>
          </a:xfrm>
          <a:prstGeom prst="straightConnector1">
            <a:avLst/>
          </a:prstGeom>
          <a:noFill/>
          <a:ln cap="flat" cmpd="sng" w="9525">
            <a:solidFill>
              <a:schemeClr val="accent5"/>
            </a:solidFill>
            <a:prstDash val="solid"/>
            <a:round/>
            <a:headEnd len="med" w="med" type="none"/>
            <a:tailEnd len="med" w="med" type="triangle"/>
          </a:ln>
        </p:spPr>
      </p:cxnSp>
      <p:cxnSp>
        <p:nvCxnSpPr>
          <p:cNvPr id="86" name="Google Shape;86;p15"/>
          <p:cNvCxnSpPr/>
          <p:nvPr/>
        </p:nvCxnSpPr>
        <p:spPr>
          <a:xfrm>
            <a:off x="4176925" y="3322900"/>
            <a:ext cx="159600" cy="0"/>
          </a:xfrm>
          <a:prstGeom prst="straightConnector1">
            <a:avLst/>
          </a:prstGeom>
          <a:noFill/>
          <a:ln cap="flat" cmpd="sng" w="9525">
            <a:solidFill>
              <a:schemeClr val="accent5"/>
            </a:solidFill>
            <a:prstDash val="solid"/>
            <a:round/>
            <a:headEnd len="med" w="med" type="none"/>
            <a:tailEnd len="med" w="med" type="triangle"/>
          </a:ln>
        </p:spPr>
      </p:cxnSp>
      <p:cxnSp>
        <p:nvCxnSpPr>
          <p:cNvPr id="87" name="Google Shape;87;p15"/>
          <p:cNvCxnSpPr/>
          <p:nvPr/>
        </p:nvCxnSpPr>
        <p:spPr>
          <a:xfrm>
            <a:off x="6696800" y="3322900"/>
            <a:ext cx="159600" cy="0"/>
          </a:xfrm>
          <a:prstGeom prst="straightConnector1">
            <a:avLst/>
          </a:prstGeom>
          <a:noFill/>
          <a:ln cap="flat" cmpd="sng" w="9525">
            <a:solidFill>
              <a:schemeClr val="accent5"/>
            </a:solidFill>
            <a:prstDash val="solid"/>
            <a:round/>
            <a:headEnd len="med" w="med" type="none"/>
            <a:tailEnd len="med" w="med" type="triangle"/>
          </a:ln>
        </p:spPr>
      </p:cxnSp>
      <p:pic>
        <p:nvPicPr>
          <p:cNvPr id="88" name="Google Shape;88;p15"/>
          <p:cNvPicPr preferRelativeResize="0"/>
          <p:nvPr/>
        </p:nvPicPr>
        <p:blipFill>
          <a:blip r:embed="rId5">
            <a:alphaModFix/>
          </a:blip>
          <a:stretch>
            <a:fillRect/>
          </a:stretch>
        </p:blipFill>
        <p:spPr>
          <a:xfrm>
            <a:off x="7395487" y="2428750"/>
            <a:ext cx="828380" cy="826726"/>
          </a:xfrm>
          <a:prstGeom prst="rect">
            <a:avLst/>
          </a:prstGeom>
          <a:noFill/>
          <a:ln>
            <a:noFill/>
          </a:ln>
        </p:spPr>
      </p:pic>
      <p:pic>
        <p:nvPicPr>
          <p:cNvPr id="89" name="Google Shape;89;p15"/>
          <p:cNvPicPr preferRelativeResize="0"/>
          <p:nvPr/>
        </p:nvPicPr>
        <p:blipFill>
          <a:blip r:embed="rId6">
            <a:alphaModFix/>
          </a:blip>
          <a:stretch>
            <a:fillRect/>
          </a:stretch>
        </p:blipFill>
        <p:spPr>
          <a:xfrm>
            <a:off x="5005175" y="2489700"/>
            <a:ext cx="895900" cy="826725"/>
          </a:xfrm>
          <a:prstGeom prst="rect">
            <a:avLst/>
          </a:prstGeom>
          <a:noFill/>
          <a:ln>
            <a:noFill/>
          </a:ln>
        </p:spPr>
      </p:pic>
      <p:pic>
        <p:nvPicPr>
          <p:cNvPr id="90" name="Google Shape;90;p15"/>
          <p:cNvPicPr preferRelativeResize="0"/>
          <p:nvPr/>
        </p:nvPicPr>
        <p:blipFill>
          <a:blip r:embed="rId7">
            <a:alphaModFix/>
          </a:blip>
          <a:stretch>
            <a:fillRect/>
          </a:stretch>
        </p:blipFill>
        <p:spPr>
          <a:xfrm>
            <a:off x="2497263" y="2265163"/>
            <a:ext cx="1275800" cy="1275800"/>
          </a:xfrm>
          <a:prstGeom prst="rect">
            <a:avLst/>
          </a:prstGeom>
          <a:noFill/>
          <a:ln>
            <a:noFill/>
          </a:ln>
        </p:spPr>
      </p:pic>
      <p:pic>
        <p:nvPicPr>
          <p:cNvPr id="91" name="Google Shape;91;p15"/>
          <p:cNvPicPr preferRelativeResize="0"/>
          <p:nvPr/>
        </p:nvPicPr>
        <p:blipFill>
          <a:blip r:embed="rId8">
            <a:alphaModFix/>
          </a:blip>
          <a:stretch>
            <a:fillRect/>
          </a:stretch>
        </p:blipFill>
        <p:spPr>
          <a:xfrm>
            <a:off x="623550" y="2428750"/>
            <a:ext cx="968550" cy="947043"/>
          </a:xfrm>
          <a:prstGeom prst="rect">
            <a:avLst/>
          </a:prstGeom>
          <a:noFill/>
          <a:ln>
            <a:noFill/>
          </a:ln>
        </p:spPr>
      </p:pic>
      <p:sp>
        <p:nvSpPr>
          <p:cNvPr id="92" name="Google Shape;92;p15"/>
          <p:cNvSpPr txBox="1"/>
          <p:nvPr>
            <p:ph idx="1" type="body"/>
          </p:nvPr>
        </p:nvSpPr>
        <p:spPr>
          <a:xfrm>
            <a:off x="311700" y="2032700"/>
            <a:ext cx="8520600" cy="408300"/>
          </a:xfrm>
          <a:prstGeom prst="rect">
            <a:avLst/>
          </a:prstGeom>
        </p:spPr>
        <p:txBody>
          <a:bodyPr anchorCtr="0" anchor="t" bIns="91425" lIns="91425" spcFirstLastPara="1" rIns="91425" wrap="square" tIns="91425">
            <a:noAutofit/>
          </a:bodyPr>
          <a:lstStyle/>
          <a:p>
            <a:pPr indent="0" lvl="0" marL="0" marR="0" rtl="0" algn="l">
              <a:lnSpc>
                <a:spcPct val="114000"/>
              </a:lnSpc>
              <a:spcBef>
                <a:spcPts val="0"/>
              </a:spcBef>
              <a:spcAft>
                <a:spcPts val="1000"/>
              </a:spcAft>
              <a:buNone/>
            </a:pPr>
            <a:r>
              <a:rPr b="1" lang="en" sz="1300">
                <a:solidFill>
                  <a:schemeClr val="accent5"/>
                </a:solidFill>
              </a:rPr>
              <a:t>Tasks</a:t>
            </a:r>
            <a:r>
              <a:rPr lang="en" sz="1300">
                <a:solidFill>
                  <a:schemeClr val="accent5"/>
                </a:solidFill>
              </a:rPr>
              <a:t>: </a:t>
            </a:r>
            <a:endParaRPr sz="1300">
              <a:solidFill>
                <a:srgbClr val="99999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6"/>
          <p:cNvSpPr/>
          <p:nvPr/>
        </p:nvSpPr>
        <p:spPr>
          <a:xfrm>
            <a:off x="600825" y="991275"/>
            <a:ext cx="3921600" cy="33624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Features</a:t>
            </a:r>
            <a:endParaRPr/>
          </a:p>
        </p:txBody>
      </p:sp>
      <p:sp>
        <p:nvSpPr>
          <p:cNvPr id="98" name="Google Shape;98;p16"/>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1 - Overview</a:t>
            </a:r>
            <a:endParaRPr sz="2400">
              <a:solidFill>
                <a:schemeClr val="dk2"/>
              </a:solidFill>
            </a:endParaRPr>
          </a:p>
        </p:txBody>
      </p:sp>
      <p:sp>
        <p:nvSpPr>
          <p:cNvPr id="99" name="Google Shape;99;p16"/>
          <p:cNvSpPr txBox="1"/>
          <p:nvPr>
            <p:ph idx="1" type="body"/>
          </p:nvPr>
        </p:nvSpPr>
        <p:spPr>
          <a:xfrm>
            <a:off x="931425" y="596363"/>
            <a:ext cx="3111300" cy="388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accent5"/>
                </a:solidFill>
              </a:rPr>
              <a:t>Heatmap overview</a:t>
            </a:r>
            <a:endParaRPr>
              <a:solidFill>
                <a:schemeClr val="accent5"/>
              </a:solidFill>
            </a:endParaRPr>
          </a:p>
        </p:txBody>
      </p:sp>
      <p:pic>
        <p:nvPicPr>
          <p:cNvPr id="100" name="Google Shape;100;p16"/>
          <p:cNvPicPr preferRelativeResize="0"/>
          <p:nvPr/>
        </p:nvPicPr>
        <p:blipFill>
          <a:blip r:embed="rId3">
            <a:alphaModFix/>
          </a:blip>
          <a:stretch>
            <a:fillRect/>
          </a:stretch>
        </p:blipFill>
        <p:spPr>
          <a:xfrm>
            <a:off x="-12325" y="4797475"/>
            <a:ext cx="9144000" cy="269825"/>
          </a:xfrm>
          <a:prstGeom prst="rect">
            <a:avLst/>
          </a:prstGeom>
          <a:noFill/>
          <a:ln>
            <a:noFill/>
          </a:ln>
        </p:spPr>
      </p:pic>
      <p:pic>
        <p:nvPicPr>
          <p:cNvPr id="101" name="Google Shape;101;p16"/>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102" name="Google Shape;102;p16"/>
          <p:cNvSpPr txBox="1"/>
          <p:nvPr/>
        </p:nvSpPr>
        <p:spPr>
          <a:xfrm>
            <a:off x="1985750" y="3708125"/>
            <a:ext cx="1866300" cy="52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Features/indicators</a:t>
            </a:r>
            <a:endParaRPr/>
          </a:p>
          <a:p>
            <a:pPr indent="0" lvl="0" marL="0" rtl="0" algn="ctr">
              <a:spcBef>
                <a:spcPts val="0"/>
              </a:spcBef>
              <a:spcAft>
                <a:spcPts val="0"/>
              </a:spcAft>
              <a:buNone/>
            </a:pPr>
            <a:r>
              <a:rPr lang="en"/>
              <a:t>Group*</a:t>
            </a:r>
            <a:endParaRPr/>
          </a:p>
        </p:txBody>
      </p:sp>
      <p:sp>
        <p:nvSpPr>
          <p:cNvPr id="103" name="Google Shape;103;p16"/>
          <p:cNvSpPr txBox="1"/>
          <p:nvPr/>
        </p:nvSpPr>
        <p:spPr>
          <a:xfrm>
            <a:off x="3518250" y="1278200"/>
            <a:ext cx="949200" cy="41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Countries</a:t>
            </a:r>
            <a:endParaRPr/>
          </a:p>
        </p:txBody>
      </p:sp>
      <p:pic>
        <p:nvPicPr>
          <p:cNvPr id="104" name="Google Shape;104;p16"/>
          <p:cNvPicPr preferRelativeResize="0"/>
          <p:nvPr/>
        </p:nvPicPr>
        <p:blipFill>
          <a:blip r:embed="rId5">
            <a:alphaModFix/>
          </a:blip>
          <a:stretch>
            <a:fillRect/>
          </a:stretch>
        </p:blipFill>
        <p:spPr>
          <a:xfrm>
            <a:off x="744118" y="1735854"/>
            <a:ext cx="3485921" cy="2048474"/>
          </a:xfrm>
          <a:prstGeom prst="rect">
            <a:avLst/>
          </a:prstGeom>
          <a:noFill/>
          <a:ln>
            <a:noFill/>
          </a:ln>
        </p:spPr>
      </p:pic>
      <p:cxnSp>
        <p:nvCxnSpPr>
          <p:cNvPr id="105" name="Google Shape;105;p16"/>
          <p:cNvCxnSpPr/>
          <p:nvPr/>
        </p:nvCxnSpPr>
        <p:spPr>
          <a:xfrm flipH="1" rot="-5400000">
            <a:off x="3467675" y="2211825"/>
            <a:ext cx="1318500" cy="298800"/>
          </a:xfrm>
          <a:prstGeom prst="bentConnector3">
            <a:avLst>
              <a:gd fmla="val 23534" name="adj1"/>
            </a:avLst>
          </a:prstGeom>
          <a:noFill/>
          <a:ln cap="flat" cmpd="sng" w="9525">
            <a:solidFill>
              <a:srgbClr val="999999"/>
            </a:solidFill>
            <a:prstDash val="solid"/>
            <a:round/>
            <a:headEnd len="med" w="med" type="none"/>
            <a:tailEnd len="med" w="med" type="none"/>
          </a:ln>
        </p:spPr>
      </p:cxnSp>
      <p:cxnSp>
        <p:nvCxnSpPr>
          <p:cNvPr id="106" name="Google Shape;106;p16"/>
          <p:cNvCxnSpPr/>
          <p:nvPr/>
        </p:nvCxnSpPr>
        <p:spPr>
          <a:xfrm rot="10800000">
            <a:off x="3975000" y="1610325"/>
            <a:ext cx="0" cy="282300"/>
          </a:xfrm>
          <a:prstGeom prst="straightConnector1">
            <a:avLst/>
          </a:prstGeom>
          <a:noFill/>
          <a:ln cap="flat" cmpd="sng" w="9525">
            <a:solidFill>
              <a:srgbClr val="999999"/>
            </a:solidFill>
            <a:prstDash val="solid"/>
            <a:round/>
            <a:headEnd len="med" w="med" type="none"/>
            <a:tailEnd len="med" w="med" type="triangle"/>
          </a:ln>
        </p:spPr>
      </p:cxnSp>
      <p:pic>
        <p:nvPicPr>
          <p:cNvPr id="107" name="Google Shape;107;p16"/>
          <p:cNvPicPr preferRelativeResize="0"/>
          <p:nvPr/>
        </p:nvPicPr>
        <p:blipFill>
          <a:blip r:embed="rId6">
            <a:alphaModFix/>
          </a:blip>
          <a:stretch>
            <a:fillRect/>
          </a:stretch>
        </p:blipFill>
        <p:spPr>
          <a:xfrm>
            <a:off x="744125" y="1149475"/>
            <a:ext cx="1070515" cy="415200"/>
          </a:xfrm>
          <a:prstGeom prst="rect">
            <a:avLst/>
          </a:prstGeom>
          <a:noFill/>
          <a:ln>
            <a:noFill/>
          </a:ln>
        </p:spPr>
      </p:pic>
      <p:sp>
        <p:nvSpPr>
          <p:cNvPr id="108" name="Google Shape;108;p16"/>
          <p:cNvSpPr txBox="1"/>
          <p:nvPr/>
        </p:nvSpPr>
        <p:spPr>
          <a:xfrm>
            <a:off x="1822500" y="1149475"/>
            <a:ext cx="1825800" cy="415200"/>
          </a:xfrm>
          <a:prstGeom prst="rect">
            <a:avLst/>
          </a:prstGeom>
          <a:noFill/>
          <a:ln>
            <a:noFill/>
          </a:ln>
        </p:spPr>
        <p:txBody>
          <a:bodyPr anchorCtr="0" anchor="ctr" bIns="91425" lIns="91425" spcFirstLastPara="1" rIns="91425" wrap="square" tIns="91425">
            <a:noAutofit/>
          </a:bodyPr>
          <a:lstStyle/>
          <a:p>
            <a:pPr indent="0" lvl="0" marL="0" rtl="0" algn="l">
              <a:lnSpc>
                <a:spcPct val="114000"/>
              </a:lnSpc>
              <a:spcBef>
                <a:spcPts val="0"/>
              </a:spcBef>
              <a:spcAft>
                <a:spcPts val="0"/>
              </a:spcAft>
              <a:buNone/>
            </a:pPr>
            <a:r>
              <a:rPr lang="en" sz="900">
                <a:solidFill>
                  <a:schemeClr val="dk2"/>
                </a:solidFill>
              </a:rPr>
              <a:t>When mouse over, show the name of feature, feature group, country, and period involved.</a:t>
            </a:r>
            <a:endParaRPr/>
          </a:p>
        </p:txBody>
      </p:sp>
      <p:sp>
        <p:nvSpPr>
          <p:cNvPr id="109" name="Google Shape;109;p16"/>
          <p:cNvSpPr txBox="1"/>
          <p:nvPr/>
        </p:nvSpPr>
        <p:spPr>
          <a:xfrm>
            <a:off x="4828550" y="1591775"/>
            <a:ext cx="3893400" cy="158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Narrow down to few metrics </a:t>
            </a:r>
            <a:endParaRPr sz="1600"/>
          </a:p>
          <a:p>
            <a:pPr indent="0" lvl="0" marL="0" rtl="0" algn="ctr">
              <a:spcBef>
                <a:spcPts val="0"/>
              </a:spcBef>
              <a:spcAft>
                <a:spcPts val="0"/>
              </a:spcAft>
              <a:buNone/>
            </a:pPr>
            <a:r>
              <a:rPr lang="en" sz="1600"/>
              <a:t>for gender e</a:t>
            </a:r>
            <a:r>
              <a:rPr lang="en" sz="1600"/>
              <a:t>quality</a:t>
            </a:r>
            <a:r>
              <a:rPr lang="en" sz="1600"/>
              <a:t> issues </a:t>
            </a:r>
            <a:endParaRPr sz="1600"/>
          </a:p>
          <a:p>
            <a:pPr indent="0" lvl="0" marL="0" rtl="0" algn="ctr">
              <a:spcBef>
                <a:spcPts val="0"/>
              </a:spcBef>
              <a:spcAft>
                <a:spcPts val="0"/>
              </a:spcAft>
              <a:buNone/>
            </a:pPr>
            <a:r>
              <a:rPr lang="en" sz="1600"/>
              <a:t>in education </a:t>
            </a:r>
            <a:endParaRPr sz="1600"/>
          </a:p>
          <a:p>
            <a:pPr indent="0" lvl="0" marL="0" rtl="0" algn="ctr">
              <a:spcBef>
                <a:spcPts val="0"/>
              </a:spcBef>
              <a:spcAft>
                <a:spcPts val="0"/>
              </a:spcAft>
              <a:buNone/>
            </a:pPr>
            <a:r>
              <a:t/>
            </a:r>
            <a:endParaRPr b="1" sz="1600">
              <a:solidFill>
                <a:schemeClr val="accent5"/>
              </a:solidFill>
            </a:endParaRPr>
          </a:p>
          <a:p>
            <a:pPr indent="0" lvl="0" marL="0" rtl="0" algn="ctr">
              <a:spcBef>
                <a:spcPts val="0"/>
              </a:spcBef>
              <a:spcAft>
                <a:spcPts val="0"/>
              </a:spcAft>
              <a:buNone/>
            </a:pPr>
            <a:r>
              <a:rPr b="1" lang="en" sz="1600">
                <a:solidFill>
                  <a:schemeClr val="accent5"/>
                </a:solidFill>
              </a:rPr>
              <a:t>Get rid of the heatmap </a:t>
            </a:r>
            <a:endParaRPr b="1" sz="1600">
              <a:solidFill>
                <a:schemeClr val="accent5"/>
              </a:solidFill>
            </a:endParaRPr>
          </a:p>
          <a:p>
            <a:pPr indent="0" lvl="0" marL="0" rtl="0" algn="ctr">
              <a:spcBef>
                <a:spcPts val="0"/>
              </a:spcBef>
              <a:spcAft>
                <a:spcPts val="0"/>
              </a:spcAft>
              <a:buNone/>
            </a:pPr>
            <a:r>
              <a:rPr b="1" lang="en" sz="1600">
                <a:solidFill>
                  <a:schemeClr val="accent5"/>
                </a:solidFill>
              </a:rPr>
              <a:t>of midterm presentation</a:t>
            </a:r>
            <a:endParaRPr b="1" sz="1600">
              <a:solidFill>
                <a:schemeClr val="accent5"/>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17"/>
          <p:cNvSpPr/>
          <p:nvPr/>
        </p:nvSpPr>
        <p:spPr>
          <a:xfrm>
            <a:off x="381000" y="764350"/>
            <a:ext cx="5867400" cy="34569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15" name="Google Shape;115;p17"/>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1</a:t>
            </a:r>
            <a:r>
              <a:rPr lang="en">
                <a:solidFill>
                  <a:srgbClr val="173A38"/>
                </a:solidFill>
              </a:rPr>
              <a:t> - Dashboard Overview </a:t>
            </a:r>
            <a:endParaRPr>
              <a:solidFill>
                <a:srgbClr val="173A38"/>
              </a:solidFill>
            </a:endParaRPr>
          </a:p>
        </p:txBody>
      </p:sp>
      <p:sp>
        <p:nvSpPr>
          <p:cNvPr id="116" name="Google Shape;116;p17"/>
          <p:cNvSpPr txBox="1"/>
          <p:nvPr>
            <p:ph idx="1" type="body"/>
          </p:nvPr>
        </p:nvSpPr>
        <p:spPr>
          <a:xfrm>
            <a:off x="6451800" y="1018500"/>
            <a:ext cx="2506500" cy="2993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400"/>
              <a:t>Present a dashboard overview of two key index, the </a:t>
            </a:r>
            <a:r>
              <a:rPr b="1" lang="en" sz="1400">
                <a:solidFill>
                  <a:schemeClr val="accent5"/>
                </a:solidFill>
              </a:rPr>
              <a:t>Enrollment Rate of Female</a:t>
            </a:r>
            <a:r>
              <a:rPr lang="en" sz="1400"/>
              <a:t> and the </a:t>
            </a:r>
            <a:r>
              <a:rPr b="1" lang="en" sz="1400">
                <a:solidFill>
                  <a:schemeClr val="accent5"/>
                </a:solidFill>
              </a:rPr>
              <a:t>Gender Parity Index (GPI)</a:t>
            </a:r>
            <a:r>
              <a:rPr lang="en" sz="1400"/>
              <a:t> by country and by time.</a:t>
            </a:r>
            <a:r>
              <a:rPr lang="en" sz="1400"/>
              <a:t> </a:t>
            </a:r>
            <a:endParaRPr sz="1400"/>
          </a:p>
          <a:p>
            <a:pPr indent="0" lvl="0" marL="0" marR="0" rtl="0" algn="l">
              <a:lnSpc>
                <a:spcPct val="115000"/>
              </a:lnSpc>
              <a:spcBef>
                <a:spcPts val="1600"/>
              </a:spcBef>
              <a:spcAft>
                <a:spcPts val="1600"/>
              </a:spcAft>
              <a:buNone/>
            </a:pPr>
            <a:r>
              <a:rPr lang="en" sz="1400"/>
              <a:t>Then users are able to hover and select interesting index, countries, or years to see the subset overview.  </a:t>
            </a:r>
            <a:endParaRPr sz="1400"/>
          </a:p>
        </p:txBody>
      </p:sp>
      <p:pic>
        <p:nvPicPr>
          <p:cNvPr id="117" name="Google Shape;117;p17"/>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18" name="Google Shape;118;p17"/>
          <p:cNvPicPr preferRelativeResize="0"/>
          <p:nvPr/>
        </p:nvPicPr>
        <p:blipFill>
          <a:blip r:embed="rId4">
            <a:alphaModFix/>
          </a:blip>
          <a:stretch>
            <a:fillRect/>
          </a:stretch>
        </p:blipFill>
        <p:spPr>
          <a:xfrm>
            <a:off x="0" y="570553"/>
            <a:ext cx="9177098" cy="19100"/>
          </a:xfrm>
          <a:prstGeom prst="rect">
            <a:avLst/>
          </a:prstGeom>
          <a:noFill/>
          <a:ln>
            <a:noFill/>
          </a:ln>
        </p:spPr>
      </p:pic>
      <p:pic>
        <p:nvPicPr>
          <p:cNvPr id="119" name="Google Shape;119;p17"/>
          <p:cNvPicPr preferRelativeResize="0"/>
          <p:nvPr/>
        </p:nvPicPr>
        <p:blipFill>
          <a:blip r:embed="rId5">
            <a:alphaModFix/>
          </a:blip>
          <a:stretch>
            <a:fillRect/>
          </a:stretch>
        </p:blipFill>
        <p:spPr>
          <a:xfrm>
            <a:off x="483425" y="838675"/>
            <a:ext cx="5605676" cy="331324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1 - </a:t>
            </a:r>
            <a:r>
              <a:rPr lang="en">
                <a:solidFill>
                  <a:srgbClr val="173A38"/>
                </a:solidFill>
              </a:rPr>
              <a:t>Overview by Selected Countries</a:t>
            </a:r>
            <a:endParaRPr sz="2400">
              <a:solidFill>
                <a:schemeClr val="dk2"/>
              </a:solidFill>
            </a:endParaRPr>
          </a:p>
        </p:txBody>
      </p:sp>
      <p:pic>
        <p:nvPicPr>
          <p:cNvPr id="125" name="Google Shape;125;p18"/>
          <p:cNvPicPr preferRelativeResize="0"/>
          <p:nvPr/>
        </p:nvPicPr>
        <p:blipFill>
          <a:blip r:embed="rId3">
            <a:alphaModFix/>
          </a:blip>
          <a:stretch>
            <a:fillRect/>
          </a:stretch>
        </p:blipFill>
        <p:spPr>
          <a:xfrm>
            <a:off x="-12325" y="4797475"/>
            <a:ext cx="9144000" cy="269825"/>
          </a:xfrm>
          <a:prstGeom prst="rect">
            <a:avLst/>
          </a:prstGeom>
          <a:noFill/>
          <a:ln>
            <a:noFill/>
          </a:ln>
        </p:spPr>
      </p:pic>
      <p:pic>
        <p:nvPicPr>
          <p:cNvPr id="126" name="Google Shape;126;p18"/>
          <p:cNvPicPr preferRelativeResize="0"/>
          <p:nvPr/>
        </p:nvPicPr>
        <p:blipFill>
          <a:blip r:embed="rId4">
            <a:alphaModFix/>
          </a:blip>
          <a:stretch>
            <a:fillRect/>
          </a:stretch>
        </p:blipFill>
        <p:spPr>
          <a:xfrm>
            <a:off x="0" y="570553"/>
            <a:ext cx="9177098" cy="19100"/>
          </a:xfrm>
          <a:prstGeom prst="rect">
            <a:avLst/>
          </a:prstGeom>
          <a:noFill/>
          <a:ln>
            <a:noFill/>
          </a:ln>
        </p:spPr>
      </p:pic>
      <p:pic>
        <p:nvPicPr>
          <p:cNvPr id="127" name="Google Shape;127;p18"/>
          <p:cNvPicPr preferRelativeResize="0"/>
          <p:nvPr/>
        </p:nvPicPr>
        <p:blipFill>
          <a:blip r:embed="rId5">
            <a:alphaModFix/>
          </a:blip>
          <a:stretch>
            <a:fillRect/>
          </a:stretch>
        </p:blipFill>
        <p:spPr>
          <a:xfrm>
            <a:off x="311700" y="838950"/>
            <a:ext cx="6260774" cy="3586826"/>
          </a:xfrm>
          <a:prstGeom prst="rect">
            <a:avLst/>
          </a:prstGeom>
          <a:noFill/>
          <a:ln>
            <a:noFill/>
          </a:ln>
        </p:spPr>
      </p:pic>
      <p:pic>
        <p:nvPicPr>
          <p:cNvPr id="128" name="Google Shape;128;p18"/>
          <p:cNvPicPr preferRelativeResize="0"/>
          <p:nvPr/>
        </p:nvPicPr>
        <p:blipFill>
          <a:blip r:embed="rId6">
            <a:alphaModFix/>
          </a:blip>
          <a:stretch>
            <a:fillRect/>
          </a:stretch>
        </p:blipFill>
        <p:spPr>
          <a:xfrm>
            <a:off x="640825" y="1975324"/>
            <a:ext cx="269825" cy="269825"/>
          </a:xfrm>
          <a:prstGeom prst="rect">
            <a:avLst/>
          </a:prstGeom>
          <a:noFill/>
          <a:ln>
            <a:noFill/>
          </a:ln>
        </p:spPr>
      </p:pic>
      <p:cxnSp>
        <p:nvCxnSpPr>
          <p:cNvPr id="129" name="Google Shape;129;p18"/>
          <p:cNvCxnSpPr/>
          <p:nvPr/>
        </p:nvCxnSpPr>
        <p:spPr>
          <a:xfrm>
            <a:off x="775725" y="2283625"/>
            <a:ext cx="5962800" cy="2745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130" name="Google Shape;130;p18"/>
          <p:cNvSpPr txBox="1"/>
          <p:nvPr>
            <p:ph idx="1" type="body"/>
          </p:nvPr>
        </p:nvSpPr>
        <p:spPr>
          <a:xfrm>
            <a:off x="6728325" y="700375"/>
            <a:ext cx="2229900" cy="39705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t>Select key index</a:t>
            </a:r>
            <a:endParaRPr sz="1200"/>
          </a:p>
          <a:p>
            <a:pPr indent="0" lvl="0" marL="0" marR="0" rtl="0" algn="l">
              <a:lnSpc>
                <a:spcPct val="115000"/>
              </a:lnSpc>
              <a:spcBef>
                <a:spcPts val="1600"/>
              </a:spcBef>
              <a:spcAft>
                <a:spcPts val="0"/>
              </a:spcAft>
              <a:buNone/>
            </a:pPr>
            <a:r>
              <a:rPr lang="en" sz="1200"/>
              <a:t>Aggregated index value</a:t>
            </a:r>
            <a:endParaRPr sz="1200"/>
          </a:p>
          <a:p>
            <a:pPr indent="0" lvl="0" marL="0" marR="0" rtl="0" algn="l">
              <a:lnSpc>
                <a:spcPct val="115000"/>
              </a:lnSpc>
              <a:spcBef>
                <a:spcPts val="1600"/>
              </a:spcBef>
              <a:spcAft>
                <a:spcPts val="0"/>
              </a:spcAft>
              <a:buNone/>
            </a:pPr>
            <a:r>
              <a:t/>
            </a:r>
            <a:endParaRPr sz="1200"/>
          </a:p>
          <a:p>
            <a:pPr indent="0" lvl="0" marL="0" marR="0" rtl="0" algn="l">
              <a:lnSpc>
                <a:spcPct val="115000"/>
              </a:lnSpc>
              <a:spcBef>
                <a:spcPts val="1600"/>
              </a:spcBef>
              <a:spcAft>
                <a:spcPts val="0"/>
              </a:spcAft>
              <a:buNone/>
            </a:pPr>
            <a:r>
              <a:t/>
            </a:r>
            <a:endParaRPr sz="1200"/>
          </a:p>
          <a:p>
            <a:pPr indent="0" lvl="0" marL="0" marR="0" rtl="0" algn="l">
              <a:lnSpc>
                <a:spcPct val="115000"/>
              </a:lnSpc>
              <a:spcBef>
                <a:spcPts val="1600"/>
              </a:spcBef>
              <a:spcAft>
                <a:spcPts val="0"/>
              </a:spcAft>
              <a:buNone/>
            </a:pPr>
            <a:r>
              <a:rPr b="1" lang="en" sz="1200">
                <a:solidFill>
                  <a:schemeClr val="accent5"/>
                </a:solidFill>
              </a:rPr>
              <a:t>Hover</a:t>
            </a:r>
            <a:r>
              <a:rPr lang="en" sz="1200"/>
              <a:t> over selected country</a:t>
            </a:r>
            <a:endParaRPr sz="1200"/>
          </a:p>
          <a:p>
            <a:pPr indent="0" lvl="0" marL="0" marR="0" rtl="0" algn="l">
              <a:lnSpc>
                <a:spcPct val="115000"/>
              </a:lnSpc>
              <a:spcBef>
                <a:spcPts val="1600"/>
              </a:spcBef>
              <a:spcAft>
                <a:spcPts val="0"/>
              </a:spcAft>
              <a:buNone/>
            </a:pPr>
            <a:r>
              <a:rPr b="1" lang="en" sz="1200">
                <a:solidFill>
                  <a:schemeClr val="accent5"/>
                </a:solidFill>
              </a:rPr>
              <a:t>Highlighted</a:t>
            </a:r>
            <a:r>
              <a:rPr lang="en" sz="1200"/>
              <a:t> Index value of that country among other countries</a:t>
            </a:r>
            <a:endParaRPr sz="1200"/>
          </a:p>
          <a:p>
            <a:pPr indent="0" lvl="0" marL="0" marR="0" rtl="0" algn="l">
              <a:lnSpc>
                <a:spcPct val="115000"/>
              </a:lnSpc>
              <a:spcBef>
                <a:spcPts val="1600"/>
              </a:spcBef>
              <a:spcAft>
                <a:spcPts val="0"/>
              </a:spcAft>
              <a:buNone/>
            </a:pPr>
            <a:r>
              <a:t/>
            </a:r>
            <a:endParaRPr sz="1200"/>
          </a:p>
          <a:p>
            <a:pPr indent="0" lvl="0" marL="0" marR="0" rtl="0" algn="l">
              <a:lnSpc>
                <a:spcPct val="115000"/>
              </a:lnSpc>
              <a:spcBef>
                <a:spcPts val="1600"/>
              </a:spcBef>
              <a:spcAft>
                <a:spcPts val="0"/>
              </a:spcAft>
              <a:buClr>
                <a:srgbClr val="000000"/>
              </a:buClr>
              <a:buSzPts val="1100"/>
              <a:buFont typeface="Arial"/>
              <a:buNone/>
            </a:pPr>
            <a:r>
              <a:rPr lang="en" sz="1200"/>
              <a:t>Index trend and data availability of that country through years.</a:t>
            </a:r>
            <a:r>
              <a:rPr lang="en"/>
              <a:t> </a:t>
            </a:r>
            <a:endParaRPr/>
          </a:p>
          <a:p>
            <a:pPr indent="0" lvl="0" marL="0" marR="0" rtl="0" algn="l">
              <a:lnSpc>
                <a:spcPct val="115000"/>
              </a:lnSpc>
              <a:spcBef>
                <a:spcPts val="1600"/>
              </a:spcBef>
              <a:spcAft>
                <a:spcPts val="0"/>
              </a:spcAft>
              <a:buClr>
                <a:srgbClr val="000000"/>
              </a:buClr>
              <a:buSzPts val="1100"/>
              <a:buFont typeface="Arial"/>
              <a:buNone/>
            </a:pPr>
            <a:r>
              <a:t/>
            </a:r>
            <a:endParaRPr sz="1200"/>
          </a:p>
          <a:p>
            <a:pPr indent="0" lvl="0" marL="0" marR="0" rtl="0" algn="l">
              <a:lnSpc>
                <a:spcPct val="115000"/>
              </a:lnSpc>
              <a:spcBef>
                <a:spcPts val="1600"/>
              </a:spcBef>
              <a:spcAft>
                <a:spcPts val="1600"/>
              </a:spcAft>
              <a:buNone/>
            </a:pPr>
            <a:r>
              <a:t/>
            </a:r>
            <a:endParaRPr sz="1200"/>
          </a:p>
        </p:txBody>
      </p:sp>
      <p:cxnSp>
        <p:nvCxnSpPr>
          <p:cNvPr id="131" name="Google Shape;131;p18"/>
          <p:cNvCxnSpPr/>
          <p:nvPr/>
        </p:nvCxnSpPr>
        <p:spPr>
          <a:xfrm flipH="1" rot="10800000">
            <a:off x="3837700" y="870825"/>
            <a:ext cx="2910600" cy="861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32" name="Google Shape;132;p18"/>
          <p:cNvCxnSpPr/>
          <p:nvPr/>
        </p:nvCxnSpPr>
        <p:spPr>
          <a:xfrm flipH="1" rot="10800000">
            <a:off x="6449300" y="1285900"/>
            <a:ext cx="299100" cy="2691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33" name="Google Shape;133;p18"/>
          <p:cNvCxnSpPr/>
          <p:nvPr/>
        </p:nvCxnSpPr>
        <p:spPr>
          <a:xfrm>
            <a:off x="4884350" y="3050225"/>
            <a:ext cx="1874100" cy="597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34" name="Google Shape;134;p18"/>
          <p:cNvCxnSpPr/>
          <p:nvPr/>
        </p:nvCxnSpPr>
        <p:spPr>
          <a:xfrm>
            <a:off x="6269875" y="3638325"/>
            <a:ext cx="468600" cy="458400"/>
          </a:xfrm>
          <a:prstGeom prst="bentConnector3">
            <a:avLst>
              <a:gd fmla="val 74456" name="adj1"/>
            </a:avLst>
          </a:prstGeom>
          <a:noFill/>
          <a:ln cap="flat" cmpd="sng" w="9525">
            <a:solidFill>
              <a:schemeClr val="dk2"/>
            </a:solidFill>
            <a:prstDash val="solid"/>
            <a:round/>
            <a:headEnd len="med" w="med" type="none"/>
            <a:tailEnd len="med" w="med" type="none"/>
          </a:ln>
        </p:spPr>
      </p:cxnSp>
      <p:pic>
        <p:nvPicPr>
          <p:cNvPr id="135" name="Google Shape;135;p18"/>
          <p:cNvPicPr preferRelativeResize="0"/>
          <p:nvPr/>
        </p:nvPicPr>
        <p:blipFill>
          <a:blip r:embed="rId7">
            <a:alphaModFix/>
          </a:blip>
          <a:stretch>
            <a:fillRect/>
          </a:stretch>
        </p:blipFill>
        <p:spPr>
          <a:xfrm>
            <a:off x="2016425" y="838950"/>
            <a:ext cx="1821275" cy="39760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pic>
        <p:nvPicPr>
          <p:cNvPr id="140" name="Google Shape;140;p19"/>
          <p:cNvPicPr preferRelativeResize="0"/>
          <p:nvPr/>
        </p:nvPicPr>
        <p:blipFill>
          <a:blip r:embed="rId3">
            <a:alphaModFix/>
          </a:blip>
          <a:stretch>
            <a:fillRect/>
          </a:stretch>
        </p:blipFill>
        <p:spPr>
          <a:xfrm>
            <a:off x="238577" y="802087"/>
            <a:ext cx="6649351" cy="3767075"/>
          </a:xfrm>
          <a:prstGeom prst="rect">
            <a:avLst/>
          </a:prstGeom>
          <a:noFill/>
          <a:ln>
            <a:noFill/>
          </a:ln>
        </p:spPr>
      </p:pic>
      <p:sp>
        <p:nvSpPr>
          <p:cNvPr id="141" name="Google Shape;141;p19"/>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a:t>
            </a:r>
            <a:r>
              <a:rPr lang="en">
                <a:solidFill>
                  <a:srgbClr val="173A38"/>
                </a:solidFill>
              </a:rPr>
              <a:t>1 - Overview by Selected Years </a:t>
            </a:r>
            <a:endParaRPr>
              <a:solidFill>
                <a:srgbClr val="173A38"/>
              </a:solidFill>
            </a:endParaRPr>
          </a:p>
        </p:txBody>
      </p:sp>
      <p:pic>
        <p:nvPicPr>
          <p:cNvPr id="142" name="Google Shape;142;p19"/>
          <p:cNvPicPr preferRelativeResize="0"/>
          <p:nvPr/>
        </p:nvPicPr>
        <p:blipFill>
          <a:blip r:embed="rId4">
            <a:alphaModFix/>
          </a:blip>
          <a:stretch>
            <a:fillRect/>
          </a:stretch>
        </p:blipFill>
        <p:spPr>
          <a:xfrm>
            <a:off x="-12325" y="4797475"/>
            <a:ext cx="9144000" cy="269825"/>
          </a:xfrm>
          <a:prstGeom prst="rect">
            <a:avLst/>
          </a:prstGeom>
          <a:noFill/>
          <a:ln>
            <a:noFill/>
          </a:ln>
        </p:spPr>
      </p:pic>
      <p:pic>
        <p:nvPicPr>
          <p:cNvPr id="143" name="Google Shape;143;p19"/>
          <p:cNvPicPr preferRelativeResize="0"/>
          <p:nvPr/>
        </p:nvPicPr>
        <p:blipFill>
          <a:blip r:embed="rId5">
            <a:alphaModFix/>
          </a:blip>
          <a:stretch>
            <a:fillRect/>
          </a:stretch>
        </p:blipFill>
        <p:spPr>
          <a:xfrm>
            <a:off x="0" y="570553"/>
            <a:ext cx="9177098" cy="19100"/>
          </a:xfrm>
          <a:prstGeom prst="rect">
            <a:avLst/>
          </a:prstGeom>
          <a:noFill/>
          <a:ln>
            <a:noFill/>
          </a:ln>
        </p:spPr>
      </p:pic>
      <p:sp>
        <p:nvSpPr>
          <p:cNvPr id="144" name="Google Shape;144;p19"/>
          <p:cNvSpPr txBox="1"/>
          <p:nvPr>
            <p:ph idx="1" type="body"/>
          </p:nvPr>
        </p:nvSpPr>
        <p:spPr>
          <a:xfrm>
            <a:off x="6957675" y="700375"/>
            <a:ext cx="2000400" cy="3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Aggregated index value</a:t>
            </a:r>
            <a:endParaRPr sz="1200"/>
          </a:p>
          <a:p>
            <a:pPr indent="0" lvl="0" marL="0" marR="0" rtl="0" algn="l">
              <a:lnSpc>
                <a:spcPct val="115000"/>
              </a:lnSpc>
              <a:spcBef>
                <a:spcPts val="1600"/>
              </a:spcBef>
              <a:spcAft>
                <a:spcPts val="0"/>
              </a:spcAft>
              <a:buNone/>
            </a:pPr>
            <a:r>
              <a:t/>
            </a:r>
            <a:endParaRPr sz="1200"/>
          </a:p>
          <a:p>
            <a:pPr indent="0" lvl="0" marL="0" marR="0" rtl="0" algn="l">
              <a:lnSpc>
                <a:spcPct val="115000"/>
              </a:lnSpc>
              <a:spcBef>
                <a:spcPts val="1600"/>
              </a:spcBef>
              <a:spcAft>
                <a:spcPts val="0"/>
              </a:spcAft>
              <a:buNone/>
            </a:pPr>
            <a:r>
              <a:rPr lang="en" sz="1200"/>
              <a:t>Global map of selected years</a:t>
            </a:r>
            <a:endParaRPr sz="1200"/>
          </a:p>
          <a:p>
            <a:pPr indent="0" lvl="0" marL="0" marR="0" rtl="0" algn="l">
              <a:lnSpc>
                <a:spcPct val="115000"/>
              </a:lnSpc>
              <a:spcBef>
                <a:spcPts val="1600"/>
              </a:spcBef>
              <a:spcAft>
                <a:spcPts val="0"/>
              </a:spcAft>
              <a:buNone/>
            </a:pPr>
            <a:r>
              <a:t/>
            </a:r>
            <a:endParaRPr sz="1200"/>
          </a:p>
          <a:p>
            <a:pPr indent="0" lvl="0" marL="0" rtl="0" algn="l">
              <a:spcBef>
                <a:spcPts val="1600"/>
              </a:spcBef>
              <a:spcAft>
                <a:spcPts val="0"/>
              </a:spcAft>
              <a:buNone/>
            </a:pPr>
            <a:r>
              <a:rPr lang="en" sz="1200"/>
              <a:t>Index value of that country among other countries</a:t>
            </a:r>
            <a:endParaRPr/>
          </a:p>
          <a:p>
            <a:pPr indent="0" lvl="0" marL="0" rtl="0" algn="l">
              <a:spcBef>
                <a:spcPts val="1600"/>
              </a:spcBef>
              <a:spcAft>
                <a:spcPts val="0"/>
              </a:spcAft>
              <a:buNone/>
            </a:pPr>
            <a:r>
              <a:rPr b="1" lang="en" sz="1200">
                <a:solidFill>
                  <a:schemeClr val="accent5"/>
                </a:solidFill>
              </a:rPr>
              <a:t>Select </a:t>
            </a:r>
            <a:r>
              <a:rPr lang="en" sz="1200"/>
              <a:t>or </a:t>
            </a:r>
            <a:r>
              <a:rPr b="1" lang="en" sz="1200">
                <a:solidFill>
                  <a:schemeClr val="accent5"/>
                </a:solidFill>
              </a:rPr>
              <a:t>Hover</a:t>
            </a:r>
            <a:r>
              <a:rPr lang="en" sz="1200"/>
              <a:t> over</a:t>
            </a:r>
            <a:r>
              <a:rPr b="1" lang="en" sz="1200">
                <a:solidFill>
                  <a:schemeClr val="accent5"/>
                </a:solidFill>
              </a:rPr>
              <a:t> </a:t>
            </a:r>
            <a:r>
              <a:rPr lang="en" sz="1200"/>
              <a:t>years interested</a:t>
            </a:r>
            <a:r>
              <a:rPr lang="en"/>
              <a:t> </a:t>
            </a:r>
            <a:endParaRPr sz="1200"/>
          </a:p>
          <a:p>
            <a:pPr indent="0" lvl="0" marL="0" marR="0" rtl="0" algn="l">
              <a:lnSpc>
                <a:spcPct val="115000"/>
              </a:lnSpc>
              <a:spcBef>
                <a:spcPts val="1600"/>
              </a:spcBef>
              <a:spcAft>
                <a:spcPts val="1600"/>
              </a:spcAft>
              <a:buNone/>
            </a:pPr>
            <a:r>
              <a:t/>
            </a:r>
            <a:endParaRPr sz="1200"/>
          </a:p>
        </p:txBody>
      </p:sp>
      <p:cxnSp>
        <p:nvCxnSpPr>
          <p:cNvPr id="145" name="Google Shape;145;p19"/>
          <p:cNvCxnSpPr/>
          <p:nvPr/>
        </p:nvCxnSpPr>
        <p:spPr>
          <a:xfrm flipH="1" rot="10800000">
            <a:off x="5691750" y="2531675"/>
            <a:ext cx="1126500" cy="4089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46" name="Google Shape;146;p19"/>
          <p:cNvCxnSpPr/>
          <p:nvPr/>
        </p:nvCxnSpPr>
        <p:spPr>
          <a:xfrm flipH="1" rot="10800000">
            <a:off x="6429375" y="897100"/>
            <a:ext cx="538200" cy="3489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47" name="Google Shape;147;p19"/>
          <p:cNvCxnSpPr/>
          <p:nvPr/>
        </p:nvCxnSpPr>
        <p:spPr>
          <a:xfrm flipH="1" rot="10800000">
            <a:off x="3060175" y="1714550"/>
            <a:ext cx="3857700" cy="448500"/>
          </a:xfrm>
          <a:prstGeom prst="bentConnector3">
            <a:avLst>
              <a:gd fmla="val 13695" name="adj1"/>
            </a:avLst>
          </a:prstGeom>
          <a:noFill/>
          <a:ln cap="flat" cmpd="sng" w="9525">
            <a:solidFill>
              <a:schemeClr val="dk2"/>
            </a:solidFill>
            <a:prstDash val="solid"/>
            <a:round/>
            <a:headEnd len="med" w="med" type="none"/>
            <a:tailEnd len="med" w="med" type="none"/>
          </a:ln>
        </p:spPr>
      </p:cxnSp>
      <p:cxnSp>
        <p:nvCxnSpPr>
          <p:cNvPr id="148" name="Google Shape;148;p19"/>
          <p:cNvCxnSpPr>
            <a:stCxn id="149" idx="3"/>
          </p:cNvCxnSpPr>
          <p:nvPr/>
        </p:nvCxnSpPr>
        <p:spPr>
          <a:xfrm flipH="1" rot="10800000">
            <a:off x="6568800" y="3518675"/>
            <a:ext cx="358800" cy="2046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149" name="Google Shape;149;p19"/>
          <p:cNvSpPr/>
          <p:nvPr/>
        </p:nvSpPr>
        <p:spPr>
          <a:xfrm>
            <a:off x="5801400" y="3518825"/>
            <a:ext cx="767400" cy="4089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pic>
        <p:nvPicPr>
          <p:cNvPr id="154" name="Google Shape;154;p20"/>
          <p:cNvPicPr preferRelativeResize="0"/>
          <p:nvPr/>
        </p:nvPicPr>
        <p:blipFill>
          <a:blip r:embed="rId3">
            <a:alphaModFix/>
          </a:blip>
          <a:stretch>
            <a:fillRect/>
          </a:stretch>
        </p:blipFill>
        <p:spPr>
          <a:xfrm>
            <a:off x="141100" y="770522"/>
            <a:ext cx="6607305" cy="3300725"/>
          </a:xfrm>
          <a:prstGeom prst="rect">
            <a:avLst/>
          </a:prstGeom>
          <a:noFill/>
          <a:ln>
            <a:noFill/>
          </a:ln>
        </p:spPr>
      </p:pic>
      <p:sp>
        <p:nvSpPr>
          <p:cNvPr id="155" name="Google Shape;155;p20"/>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1 - </a:t>
            </a:r>
            <a:r>
              <a:rPr lang="en">
                <a:solidFill>
                  <a:srgbClr val="173A38"/>
                </a:solidFill>
              </a:rPr>
              <a:t>Overview by</a:t>
            </a:r>
            <a:r>
              <a:rPr lang="en">
                <a:solidFill>
                  <a:srgbClr val="173A38"/>
                </a:solidFill>
              </a:rPr>
              <a:t> Outliers</a:t>
            </a:r>
            <a:endParaRPr sz="2400">
              <a:solidFill>
                <a:schemeClr val="dk2"/>
              </a:solidFill>
            </a:endParaRPr>
          </a:p>
        </p:txBody>
      </p:sp>
      <p:pic>
        <p:nvPicPr>
          <p:cNvPr id="156" name="Google Shape;156;p20"/>
          <p:cNvPicPr preferRelativeResize="0"/>
          <p:nvPr/>
        </p:nvPicPr>
        <p:blipFill>
          <a:blip r:embed="rId4">
            <a:alphaModFix/>
          </a:blip>
          <a:stretch>
            <a:fillRect/>
          </a:stretch>
        </p:blipFill>
        <p:spPr>
          <a:xfrm>
            <a:off x="-12325" y="4797475"/>
            <a:ext cx="9144000" cy="269825"/>
          </a:xfrm>
          <a:prstGeom prst="rect">
            <a:avLst/>
          </a:prstGeom>
          <a:noFill/>
          <a:ln>
            <a:noFill/>
          </a:ln>
        </p:spPr>
      </p:pic>
      <p:pic>
        <p:nvPicPr>
          <p:cNvPr id="157" name="Google Shape;157;p20"/>
          <p:cNvPicPr preferRelativeResize="0"/>
          <p:nvPr/>
        </p:nvPicPr>
        <p:blipFill>
          <a:blip r:embed="rId5">
            <a:alphaModFix/>
          </a:blip>
          <a:stretch>
            <a:fillRect/>
          </a:stretch>
        </p:blipFill>
        <p:spPr>
          <a:xfrm>
            <a:off x="0" y="570553"/>
            <a:ext cx="9177098" cy="19100"/>
          </a:xfrm>
          <a:prstGeom prst="rect">
            <a:avLst/>
          </a:prstGeom>
          <a:noFill/>
          <a:ln>
            <a:noFill/>
          </a:ln>
        </p:spPr>
      </p:pic>
      <p:pic>
        <p:nvPicPr>
          <p:cNvPr id="158" name="Google Shape;158;p20"/>
          <p:cNvPicPr preferRelativeResize="0"/>
          <p:nvPr/>
        </p:nvPicPr>
        <p:blipFill>
          <a:blip r:embed="rId6">
            <a:alphaModFix/>
          </a:blip>
          <a:stretch>
            <a:fillRect/>
          </a:stretch>
        </p:blipFill>
        <p:spPr>
          <a:xfrm>
            <a:off x="5525175" y="2872424"/>
            <a:ext cx="269825" cy="269825"/>
          </a:xfrm>
          <a:prstGeom prst="rect">
            <a:avLst/>
          </a:prstGeom>
          <a:noFill/>
          <a:ln>
            <a:noFill/>
          </a:ln>
        </p:spPr>
      </p:pic>
      <p:sp>
        <p:nvSpPr>
          <p:cNvPr id="159" name="Google Shape;159;p20"/>
          <p:cNvSpPr txBox="1"/>
          <p:nvPr>
            <p:ph idx="1" type="body"/>
          </p:nvPr>
        </p:nvSpPr>
        <p:spPr>
          <a:xfrm>
            <a:off x="6957675" y="700375"/>
            <a:ext cx="2000400" cy="3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t>Aggregated index value</a:t>
            </a:r>
            <a:endParaRPr sz="1200"/>
          </a:p>
          <a:p>
            <a:pPr indent="0" lvl="0" marL="0" marR="0" rtl="0" algn="l">
              <a:lnSpc>
                <a:spcPct val="115000"/>
              </a:lnSpc>
              <a:spcBef>
                <a:spcPts val="1600"/>
              </a:spcBef>
              <a:spcAft>
                <a:spcPts val="0"/>
              </a:spcAft>
              <a:buNone/>
            </a:pPr>
            <a:r>
              <a:t/>
            </a:r>
            <a:endParaRPr sz="1200"/>
          </a:p>
          <a:p>
            <a:pPr indent="0" lvl="0" marL="0" marR="0" rtl="0" algn="l">
              <a:lnSpc>
                <a:spcPct val="115000"/>
              </a:lnSpc>
              <a:spcBef>
                <a:spcPts val="1600"/>
              </a:spcBef>
              <a:spcAft>
                <a:spcPts val="0"/>
              </a:spcAft>
              <a:buNone/>
            </a:pPr>
            <a:r>
              <a:rPr lang="en" sz="1200"/>
              <a:t>Map of that country </a:t>
            </a:r>
            <a:endParaRPr sz="1200"/>
          </a:p>
          <a:p>
            <a:pPr indent="0" lvl="0" marL="0" marR="0" rtl="0" algn="l">
              <a:lnSpc>
                <a:spcPct val="115000"/>
              </a:lnSpc>
              <a:spcBef>
                <a:spcPts val="1600"/>
              </a:spcBef>
              <a:spcAft>
                <a:spcPts val="0"/>
              </a:spcAft>
              <a:buNone/>
            </a:pPr>
            <a:r>
              <a:t/>
            </a:r>
            <a:endParaRPr sz="1200"/>
          </a:p>
          <a:p>
            <a:pPr indent="0" lvl="0" marL="0" marR="0" rtl="0" algn="l">
              <a:lnSpc>
                <a:spcPct val="115000"/>
              </a:lnSpc>
              <a:spcBef>
                <a:spcPts val="1600"/>
              </a:spcBef>
              <a:spcAft>
                <a:spcPts val="0"/>
              </a:spcAft>
              <a:buNone/>
            </a:pPr>
            <a:r>
              <a:rPr b="1" lang="en" sz="1200">
                <a:solidFill>
                  <a:schemeClr val="accent5"/>
                </a:solidFill>
              </a:rPr>
              <a:t>Hover</a:t>
            </a:r>
            <a:r>
              <a:rPr lang="en" sz="1200"/>
              <a:t> over outliers</a:t>
            </a:r>
            <a:endParaRPr sz="1200"/>
          </a:p>
          <a:p>
            <a:pPr indent="0" lvl="0" marL="0" marR="0" rtl="0" algn="l">
              <a:lnSpc>
                <a:spcPct val="115000"/>
              </a:lnSpc>
              <a:spcBef>
                <a:spcPts val="1600"/>
              </a:spcBef>
              <a:spcAft>
                <a:spcPts val="0"/>
              </a:spcAft>
              <a:buNone/>
            </a:pPr>
            <a:r>
              <a:t/>
            </a:r>
            <a:endParaRPr/>
          </a:p>
          <a:p>
            <a:pPr indent="0" lvl="0" marL="0" rtl="0" algn="l">
              <a:spcBef>
                <a:spcPts val="1600"/>
              </a:spcBef>
              <a:spcAft>
                <a:spcPts val="0"/>
              </a:spcAft>
              <a:buClr>
                <a:schemeClr val="dk1"/>
              </a:buClr>
              <a:buSzPts val="1100"/>
              <a:buFont typeface="Arial"/>
              <a:buNone/>
            </a:pPr>
            <a:r>
              <a:rPr lang="en" sz="1200"/>
              <a:t>Index trend and data availability of that outlier country through years</a:t>
            </a:r>
            <a:r>
              <a:rPr lang="en"/>
              <a:t>. </a:t>
            </a:r>
            <a:endParaRPr sz="1200"/>
          </a:p>
          <a:p>
            <a:pPr indent="0" lvl="0" marL="0" marR="0" rtl="0" algn="l">
              <a:lnSpc>
                <a:spcPct val="115000"/>
              </a:lnSpc>
              <a:spcBef>
                <a:spcPts val="1600"/>
              </a:spcBef>
              <a:spcAft>
                <a:spcPts val="1600"/>
              </a:spcAft>
              <a:buNone/>
            </a:pPr>
            <a:r>
              <a:t/>
            </a:r>
            <a:endParaRPr sz="1200"/>
          </a:p>
        </p:txBody>
      </p:sp>
      <p:cxnSp>
        <p:nvCxnSpPr>
          <p:cNvPr id="160" name="Google Shape;160;p20"/>
          <p:cNvCxnSpPr/>
          <p:nvPr/>
        </p:nvCxnSpPr>
        <p:spPr>
          <a:xfrm flipH="1" rot="10800000">
            <a:off x="5651775" y="2531725"/>
            <a:ext cx="1166400" cy="341100"/>
          </a:xfrm>
          <a:prstGeom prst="bentConnector3">
            <a:avLst>
              <a:gd fmla="val 66667" name="adj1"/>
            </a:avLst>
          </a:prstGeom>
          <a:noFill/>
          <a:ln cap="flat" cmpd="sng" w="9525">
            <a:solidFill>
              <a:schemeClr val="dk2"/>
            </a:solidFill>
            <a:prstDash val="solid"/>
            <a:round/>
            <a:headEnd len="med" w="med" type="none"/>
            <a:tailEnd len="med" w="med" type="none"/>
          </a:ln>
        </p:spPr>
      </p:cxnSp>
      <p:cxnSp>
        <p:nvCxnSpPr>
          <p:cNvPr id="161" name="Google Shape;161;p20"/>
          <p:cNvCxnSpPr/>
          <p:nvPr/>
        </p:nvCxnSpPr>
        <p:spPr>
          <a:xfrm flipH="1" rot="10800000">
            <a:off x="5741575" y="897025"/>
            <a:ext cx="1226100" cy="3390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62" name="Google Shape;162;p20"/>
          <p:cNvCxnSpPr/>
          <p:nvPr/>
        </p:nvCxnSpPr>
        <p:spPr>
          <a:xfrm flipH="1" rot="10800000">
            <a:off x="2123200" y="1714425"/>
            <a:ext cx="4794600" cy="2094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63" name="Google Shape;163;p20"/>
          <p:cNvCxnSpPr/>
          <p:nvPr/>
        </p:nvCxnSpPr>
        <p:spPr>
          <a:xfrm>
            <a:off x="5572125" y="3608425"/>
            <a:ext cx="1315800" cy="159600"/>
          </a:xfrm>
          <a:prstGeom prst="bentConnector3">
            <a:avLst>
              <a:gd fmla="val 50000"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1"/>
          <p:cNvSpPr/>
          <p:nvPr/>
        </p:nvSpPr>
        <p:spPr>
          <a:xfrm>
            <a:off x="4764700" y="1239429"/>
            <a:ext cx="3110100" cy="24687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69" name="Google Shape;169;p21"/>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73A38"/>
                </a:solidFill>
              </a:rPr>
              <a:t>Task 1 - Example of </a:t>
            </a:r>
            <a:r>
              <a:rPr lang="en">
                <a:solidFill>
                  <a:srgbClr val="173A38"/>
                </a:solidFill>
              </a:rPr>
              <a:t>Interesting Insights</a:t>
            </a:r>
            <a:endParaRPr>
              <a:solidFill>
                <a:srgbClr val="173A38"/>
              </a:solidFill>
            </a:endParaRPr>
          </a:p>
        </p:txBody>
      </p:sp>
      <p:sp>
        <p:nvSpPr>
          <p:cNvPr id="170" name="Google Shape;170;p21"/>
          <p:cNvSpPr txBox="1"/>
          <p:nvPr>
            <p:ph idx="1" type="body"/>
          </p:nvPr>
        </p:nvSpPr>
        <p:spPr>
          <a:xfrm>
            <a:off x="488425" y="3748000"/>
            <a:ext cx="3758100" cy="7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T</a:t>
            </a:r>
            <a:r>
              <a:rPr lang="en" sz="1200"/>
              <a:t>here are some outliers, for example, the GPI of Tajikistan decrease from above 0.9 to below 0.8 in the year of 1998 because of the Civil War.</a:t>
            </a:r>
            <a:endParaRPr sz="1200"/>
          </a:p>
          <a:p>
            <a:pPr indent="0" lvl="0" marL="0" rtl="0" algn="l">
              <a:spcBef>
                <a:spcPts val="1600"/>
              </a:spcBef>
              <a:spcAft>
                <a:spcPts val="1600"/>
              </a:spcAft>
              <a:buNone/>
            </a:pPr>
            <a:r>
              <a:t/>
            </a:r>
            <a:endParaRPr b="1" sz="1600">
              <a:solidFill>
                <a:schemeClr val="accent5"/>
              </a:solidFill>
            </a:endParaRPr>
          </a:p>
        </p:txBody>
      </p:sp>
      <p:pic>
        <p:nvPicPr>
          <p:cNvPr id="171" name="Google Shape;171;p21"/>
          <p:cNvPicPr preferRelativeResize="0"/>
          <p:nvPr/>
        </p:nvPicPr>
        <p:blipFill>
          <a:blip r:embed="rId3">
            <a:alphaModFix/>
          </a:blip>
          <a:stretch>
            <a:fillRect/>
          </a:stretch>
        </p:blipFill>
        <p:spPr>
          <a:xfrm>
            <a:off x="-12325" y="4721275"/>
            <a:ext cx="9144000" cy="269825"/>
          </a:xfrm>
          <a:prstGeom prst="rect">
            <a:avLst/>
          </a:prstGeom>
          <a:noFill/>
          <a:ln>
            <a:noFill/>
          </a:ln>
        </p:spPr>
      </p:pic>
      <p:pic>
        <p:nvPicPr>
          <p:cNvPr id="172" name="Google Shape;172;p21"/>
          <p:cNvPicPr preferRelativeResize="0"/>
          <p:nvPr/>
        </p:nvPicPr>
        <p:blipFill>
          <a:blip r:embed="rId4">
            <a:alphaModFix/>
          </a:blip>
          <a:stretch>
            <a:fillRect/>
          </a:stretch>
        </p:blipFill>
        <p:spPr>
          <a:xfrm>
            <a:off x="0" y="570553"/>
            <a:ext cx="9177098" cy="19100"/>
          </a:xfrm>
          <a:prstGeom prst="rect">
            <a:avLst/>
          </a:prstGeom>
          <a:noFill/>
          <a:ln>
            <a:noFill/>
          </a:ln>
        </p:spPr>
      </p:pic>
      <p:sp>
        <p:nvSpPr>
          <p:cNvPr id="173" name="Google Shape;173;p21"/>
          <p:cNvSpPr txBox="1"/>
          <p:nvPr/>
        </p:nvSpPr>
        <p:spPr>
          <a:xfrm>
            <a:off x="4383700" y="3824200"/>
            <a:ext cx="3807900" cy="757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 sz="1200">
                <a:solidFill>
                  <a:schemeClr val="dk2"/>
                </a:solidFill>
              </a:rPr>
              <a:t>Outliers: Qatar has far higher GPI (1.997) than that of the second highest country Curacao (1.447) .</a:t>
            </a:r>
            <a:endParaRPr sz="1200">
              <a:solidFill>
                <a:schemeClr val="dk2"/>
              </a:solidFill>
            </a:endParaRPr>
          </a:p>
        </p:txBody>
      </p:sp>
      <p:sp>
        <p:nvSpPr>
          <p:cNvPr id="174" name="Google Shape;174;p21"/>
          <p:cNvSpPr txBox="1"/>
          <p:nvPr/>
        </p:nvSpPr>
        <p:spPr>
          <a:xfrm>
            <a:off x="418700" y="712326"/>
            <a:ext cx="7655400" cy="623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 sz="1200">
                <a:solidFill>
                  <a:schemeClr val="dk2"/>
                </a:solidFill>
              </a:rPr>
              <a:t>Overall trends: GPI and enrollment ratio of female is steadily going up by time, indicating more and more women get the opportunity to receive education.</a:t>
            </a:r>
            <a:endParaRPr/>
          </a:p>
        </p:txBody>
      </p:sp>
      <p:pic>
        <p:nvPicPr>
          <p:cNvPr id="175" name="Google Shape;175;p21"/>
          <p:cNvPicPr preferRelativeResize="0"/>
          <p:nvPr/>
        </p:nvPicPr>
        <p:blipFill>
          <a:blip r:embed="rId5">
            <a:alphaModFix/>
          </a:blip>
          <a:stretch>
            <a:fillRect/>
          </a:stretch>
        </p:blipFill>
        <p:spPr>
          <a:xfrm>
            <a:off x="4847450" y="1411325"/>
            <a:ext cx="2782700" cy="859225"/>
          </a:xfrm>
          <a:prstGeom prst="rect">
            <a:avLst/>
          </a:prstGeom>
          <a:noFill/>
          <a:ln>
            <a:noFill/>
          </a:ln>
        </p:spPr>
      </p:pic>
      <p:pic>
        <p:nvPicPr>
          <p:cNvPr id="176" name="Google Shape;176;p21"/>
          <p:cNvPicPr preferRelativeResize="0"/>
          <p:nvPr/>
        </p:nvPicPr>
        <p:blipFill>
          <a:blip r:embed="rId6">
            <a:alphaModFix/>
          </a:blip>
          <a:stretch>
            <a:fillRect/>
          </a:stretch>
        </p:blipFill>
        <p:spPr>
          <a:xfrm>
            <a:off x="4847450" y="2492002"/>
            <a:ext cx="2782700" cy="1072996"/>
          </a:xfrm>
          <a:prstGeom prst="rect">
            <a:avLst/>
          </a:prstGeom>
          <a:noFill/>
          <a:ln>
            <a:noFill/>
          </a:ln>
        </p:spPr>
      </p:pic>
      <p:pic>
        <p:nvPicPr>
          <p:cNvPr id="177" name="Google Shape;177;p21"/>
          <p:cNvPicPr preferRelativeResize="0"/>
          <p:nvPr/>
        </p:nvPicPr>
        <p:blipFill>
          <a:blip r:embed="rId7">
            <a:alphaModFix/>
          </a:blip>
          <a:stretch>
            <a:fillRect/>
          </a:stretch>
        </p:blipFill>
        <p:spPr>
          <a:xfrm>
            <a:off x="780375" y="1488126"/>
            <a:ext cx="2863869" cy="2107474"/>
          </a:xfrm>
          <a:prstGeom prst="rect">
            <a:avLst/>
          </a:prstGeom>
          <a:noFill/>
          <a:ln>
            <a:noFill/>
          </a:ln>
        </p:spPr>
      </p:pic>
      <p:sp>
        <p:nvSpPr>
          <p:cNvPr id="178" name="Google Shape;178;p21"/>
          <p:cNvSpPr/>
          <p:nvPr/>
        </p:nvSpPr>
        <p:spPr>
          <a:xfrm>
            <a:off x="657263" y="1243954"/>
            <a:ext cx="3110100" cy="2468700"/>
          </a:xfrm>
          <a:prstGeom prst="roundRect">
            <a:avLst>
              <a:gd fmla="val 5143" name="adj"/>
            </a:avLst>
          </a:prstGeom>
          <a:solidFill>
            <a:srgbClr val="FF0000">
              <a:alpha val="0"/>
            </a:srgbClr>
          </a:solidFill>
          <a:ln cap="flat" cmpd="sng" w="9525">
            <a:solidFill>
              <a:schemeClr val="accent5"/>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